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7" r:id="rId2"/>
    <p:sldMasterId id="2147483669" r:id="rId3"/>
    <p:sldMasterId id="2147483671" r:id="rId4"/>
    <p:sldMasterId id="2147483679" r:id="rId5"/>
  </p:sldMasterIdLst>
  <p:sldIdLst>
    <p:sldId id="270" r:id="rId6"/>
    <p:sldId id="271" r:id="rId7"/>
    <p:sldId id="272" r:id="rId8"/>
    <p:sldId id="273" r:id="rId9"/>
    <p:sldId id="274" r:id="rId10"/>
    <p:sldId id="275" r:id="rId11"/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600" smtClean="0">
                <a:latin typeface="Neue Display Black" charset="0"/>
                <a:cs typeface="Neue Display Black" charset="0"/>
              </a:rPr>
              <a:t/>
            </a:r>
            <a:br>
              <a:rPr lang="en-US" sz="4600" smtClean="0">
                <a:latin typeface="Neue Display Black" charset="0"/>
                <a:cs typeface="Neue Display Black" charset="0"/>
              </a:rPr>
            </a:br>
            <a:r>
              <a:rPr lang="en-US" smtClean="0">
                <a:latin typeface="Neue Bold" charset="0"/>
                <a:cs typeface="Neue Bold" charset="0"/>
              </a:rPr>
              <a:t/>
            </a:r>
            <a:br>
              <a:rPr lang="en-US" smtClean="0">
                <a:latin typeface="Neue Bold" charset="0"/>
                <a:cs typeface="Neue Bold" charset="0"/>
              </a:rPr>
            </a:br>
            <a:endParaRPr lang="en-US" sz="4600" smtClean="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E5C665CF-CE85-8447-9FE7-D248D5E3C5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8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 smtClean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 smtClean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 smtClean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19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600" smtClean="0">
                <a:solidFill>
                  <a:srgbClr val="313231"/>
                </a:solidFill>
                <a:latin typeface="Neue Display Black" charset="0"/>
                <a:cs typeface="Neue Display Black" charset="0"/>
              </a:rPr>
              <a:t/>
            </a:r>
            <a:br>
              <a:rPr lang="en-US" sz="4600" smtClean="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r>
              <a:rPr lang="en-US" smtClean="0">
                <a:solidFill>
                  <a:srgbClr val="313231"/>
                </a:solidFill>
                <a:latin typeface="Neue Bold" charset="0"/>
                <a:cs typeface="Neue Bold" charset="0"/>
              </a:rPr>
              <a:t/>
            </a:r>
            <a:br>
              <a:rPr lang="en-US" smtClean="0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 smtClean="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8450" y="457200"/>
            <a:ext cx="8229600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B6C86-1141-104A-8FFC-684B045D9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05441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600" smtClean="0">
                <a:solidFill>
                  <a:srgbClr val="313231"/>
                </a:solidFill>
                <a:latin typeface="Neue Display Black" charset="0"/>
                <a:cs typeface="Neue Display Black" charset="0"/>
              </a:rPr>
              <a:t/>
            </a:r>
            <a:br>
              <a:rPr lang="en-US" sz="4600" smtClean="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r>
              <a:rPr lang="en-US" smtClean="0">
                <a:solidFill>
                  <a:srgbClr val="313231"/>
                </a:solidFill>
                <a:latin typeface="Neue Bold" charset="0"/>
                <a:cs typeface="Neue Bold" charset="0"/>
              </a:rPr>
              <a:t/>
            </a:r>
            <a:br>
              <a:rPr lang="en-US" smtClean="0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 smtClean="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BFA5B-7006-614B-A6B3-7B9D68F9C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081029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7B3F-C95E-0446-9ADC-E8B5C40DA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227352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DA18-7816-0D43-B738-69171C5F2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538403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 txBox="1">
            <a:spLocks/>
          </p:cNvSpPr>
          <p:nvPr userDrawn="1"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73F58-0BB1-9740-9F97-DFA741A9D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</p:spTree>
    <p:extLst>
      <p:ext uri="{BB962C8B-B14F-4D97-AF65-F5344CB8AC3E}">
        <p14:creationId xmlns:p14="http://schemas.microsoft.com/office/powerpoint/2010/main" val="1982258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3231"/>
                </a:solidFill>
              </a:defRPr>
            </a:lvl1pPr>
          </a:lstStyle>
          <a:p>
            <a:pPr>
              <a:defRPr/>
            </a:pPr>
            <a:fld id="{3E164F1E-FD20-FE42-8687-2BA083E07F95}" type="datetimeFigureOut">
              <a:rPr lang="en-US"/>
              <a:pPr>
                <a:defRPr/>
              </a:pPr>
              <a:t>6/17/18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B36C8-5241-C448-8934-0F6AB37CD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69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1451"/>
            <a:ext cx="8229600" cy="3305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775295"/>
            <a:ext cx="8229600" cy="42624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847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 smtClean="0">
                <a:solidFill>
                  <a:prstClr val="white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 smtClean="0">
                <a:solidFill>
                  <a:prstClr val="white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 smtClean="0">
              <a:solidFill>
                <a:prstClr val="white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3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600" smtClean="0">
                <a:latin typeface="Neue Display Black" charset="0"/>
                <a:cs typeface="Neue Display Black" charset="0"/>
              </a:rPr>
              <a:t/>
            </a:r>
            <a:br>
              <a:rPr lang="en-US" sz="4600" smtClean="0">
                <a:latin typeface="Neue Display Black" charset="0"/>
                <a:cs typeface="Neue Display Black" charset="0"/>
              </a:rPr>
            </a:br>
            <a:r>
              <a:rPr lang="en-US" smtClean="0">
                <a:latin typeface="Neue Bold" charset="0"/>
                <a:cs typeface="Neue Bold" charset="0"/>
              </a:rPr>
              <a:t/>
            </a:r>
            <a:br>
              <a:rPr lang="en-US" smtClean="0">
                <a:latin typeface="Neue Bold" charset="0"/>
                <a:cs typeface="Neue Bold" charset="0"/>
              </a:rPr>
            </a:br>
            <a:endParaRPr lang="en-US" sz="4600" smtClean="0">
              <a:latin typeface="Neue Display Black" charset="0"/>
              <a:cs typeface="Neue Display Black" charset="0"/>
            </a:endParaRPr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752600"/>
            <a:ext cx="398780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342900" y="1835150"/>
            <a:ext cx="834390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5pPr>
              <a:lnSpc>
                <a:spcPts val="5200"/>
              </a:lnSpc>
              <a:defRPr sz="4000">
                <a:latin typeface="Neue Light"/>
                <a:cs typeface="Neue Light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E5C665CF-CE85-8447-9FE7-D248D5E3C5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4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9250" y="1835151"/>
            <a:ext cx="8426450" cy="4291012"/>
          </a:xfrm>
          <a:prstGeom prst="rect">
            <a:avLst/>
          </a:prstGeom>
        </p:spPr>
        <p:txBody>
          <a:bodyPr vert="horz"/>
          <a:lstStyle>
            <a:lvl1pPr marL="2286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1pPr>
            <a:lvl2pPr marL="6858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2pPr>
            <a:lvl3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3pPr>
            <a:lvl4pPr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4pPr>
            <a:lvl5pPr marL="2171700" indent="-22860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900">
                <a:latin typeface="Neue Regular"/>
                <a:cs typeface="Neue Regular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E5C665CF-CE85-8447-9FE7-D248D5E3C5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5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336800"/>
            <a:ext cx="8462962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E5C665CF-CE85-8447-9FE7-D248D5E3C5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5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88" y="2952750"/>
            <a:ext cx="5122862" cy="314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438" y="1733550"/>
            <a:ext cx="5486400" cy="8048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300">
                <a:latin typeface="Neue Regular"/>
                <a:cs typeface="Neue Regular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17500" y="1063625"/>
            <a:ext cx="3968750" cy="50165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400" b="0" i="0">
                <a:latin typeface="Neue Bold"/>
                <a:cs typeface="Neue Bold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5721350" y="1733550"/>
            <a:ext cx="3100386" cy="4362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E5C665CF-CE85-8447-9FE7-D248D5E3C5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5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AD99FE-284B-A64F-84EB-9E2EA9AF9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5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5158F-A828-E94F-8E38-6081453F9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6B29-45D8-CA46-98CD-0B917C7D7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2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 userDrawn="1"/>
        </p:nvSpPr>
        <p:spPr bwMode="auto">
          <a:xfrm>
            <a:off x="571500" y="425450"/>
            <a:ext cx="6877050" cy="787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latin typeface="Neue Bold" charset="0"/>
                <a:cs typeface="Neue Bold" charset="0"/>
              </a:rPr>
              <a:t>SPRING TOWN HALL</a:t>
            </a:r>
          </a:p>
        </p:txBody>
      </p:sp>
      <p:sp>
        <p:nvSpPr>
          <p:cNvPr id="4" name="Text Placeholder 2"/>
          <p:cNvSpPr txBox="1">
            <a:spLocks/>
          </p:cNvSpPr>
          <p:nvPr userDrawn="1"/>
        </p:nvSpPr>
        <p:spPr bwMode="auto">
          <a:xfrm>
            <a:off x="6972300" y="6045200"/>
            <a:ext cx="1752600" cy="209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  <a:buFont typeface="Arial" charset="0"/>
              <a:buNone/>
              <a:defRPr/>
            </a:pPr>
            <a:r>
              <a:rPr lang="en-US" sz="1300" b="1" dirty="0" smtClean="0">
                <a:solidFill>
                  <a:schemeClr val="bg1"/>
                </a:solidFill>
                <a:latin typeface="Neue Bold" charset="0"/>
                <a:cs typeface="Neue Bold" charset="0"/>
              </a:rPr>
              <a:t>04.07.2015</a:t>
            </a:r>
            <a:endParaRPr lang="en-US" sz="1300" dirty="0" smtClean="0">
              <a:solidFill>
                <a:schemeClr val="bg1"/>
              </a:solidFill>
              <a:latin typeface="Neue Bold" charset="0"/>
              <a:cs typeface="Neue Bold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571500" y="2909642"/>
            <a:ext cx="8229600" cy="1583120"/>
          </a:xfrm>
          <a:prstGeom prst="rect">
            <a:avLst/>
          </a:prstGeom>
        </p:spPr>
        <p:txBody>
          <a:bodyPr vert="horz"/>
          <a:lstStyle>
            <a:lvl1pPr algn="ctr">
              <a:lnSpc>
                <a:spcPts val="6000"/>
              </a:lnSpc>
              <a:defRPr sz="8000">
                <a:solidFill>
                  <a:srgbClr val="FFFFFF"/>
                </a:solidFill>
                <a:latin typeface="Neue Display Black"/>
                <a:cs typeface="Neue Display Black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4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2.xml"/><Relationship Id="rId3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3.xml"/><Relationship Id="rId3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theme" Target="../theme/theme4.xml"/><Relationship Id="rId9" Type="http://schemas.openxmlformats.org/officeDocument/2006/relationships/image" Target="../media/image1.emf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theme" Target="../theme/theme5.xml"/><Relationship Id="rId3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600" smtClean="0">
                <a:latin typeface="Neue Display Black" charset="0"/>
                <a:cs typeface="Neue Display Black" charset="0"/>
              </a:rPr>
              <a:t/>
            </a:r>
            <a:br>
              <a:rPr lang="en-US" sz="4600" smtClean="0">
                <a:latin typeface="Neue Display Black" charset="0"/>
                <a:cs typeface="Neue Display Black" charset="0"/>
              </a:rPr>
            </a:br>
            <a:r>
              <a:rPr lang="en-US" smtClean="0">
                <a:latin typeface="Neue Bold" charset="0"/>
                <a:cs typeface="Neue Bold" charset="0"/>
              </a:rPr>
              <a:t/>
            </a:r>
            <a:br>
              <a:rPr lang="en-US" smtClean="0">
                <a:latin typeface="Neue Bold" charset="0"/>
                <a:cs typeface="Neue Bold" charset="0"/>
              </a:rPr>
            </a:br>
            <a:endParaRPr lang="en-US" sz="4600" smtClean="0">
              <a:latin typeface="Neue Display Black" charset="0"/>
              <a:cs typeface="Neue Display Black" charset="0"/>
            </a:endParaRPr>
          </a:p>
        </p:txBody>
      </p:sp>
      <p:sp>
        <p:nvSpPr>
          <p:cNvPr id="3075" name="Title Placeholder 15"/>
          <p:cNvSpPr>
            <a:spLocks noGrp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fld id="{E5C665CF-CE85-8447-9FE7-D248D5E3C5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latin typeface="Neue Regular" charset="0"/>
                <a:cs typeface="Neue Regular" charset="0"/>
              </a:defRPr>
            </a:lvl1pPr>
          </a:lstStyle>
          <a:p>
            <a:endParaRPr lang="en-US"/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81" r:id="rId6"/>
    <p:sldLayoutId id="2147483682" r:id="rId7"/>
    <p:sldLayoutId id="2147483683" r:id="rId8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4F5C5E1-7DE5-4841-83C2-BC3D7D3C0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7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24B5ECC8-859D-7549-AAEB-C378699C1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43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42900" y="274638"/>
            <a:ext cx="8229600" cy="798512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600" smtClean="0">
                <a:solidFill>
                  <a:srgbClr val="313231"/>
                </a:solidFill>
                <a:latin typeface="Neue Display Black" charset="0"/>
                <a:cs typeface="Neue Display Black" charset="0"/>
              </a:rPr>
              <a:t/>
            </a:r>
            <a:br>
              <a:rPr lang="en-US" sz="4600" smtClean="0">
                <a:solidFill>
                  <a:srgbClr val="313231"/>
                </a:solidFill>
                <a:latin typeface="Neue Display Black" charset="0"/>
                <a:cs typeface="Neue Display Black" charset="0"/>
              </a:rPr>
            </a:br>
            <a:r>
              <a:rPr lang="en-US" smtClean="0">
                <a:solidFill>
                  <a:srgbClr val="313231"/>
                </a:solidFill>
                <a:latin typeface="Neue Bold" charset="0"/>
                <a:cs typeface="Neue Bold" charset="0"/>
              </a:rPr>
              <a:t/>
            </a:r>
            <a:br>
              <a:rPr lang="en-US" smtClean="0">
                <a:solidFill>
                  <a:srgbClr val="313231"/>
                </a:solidFill>
                <a:latin typeface="Neue Bold" charset="0"/>
                <a:cs typeface="Neue Bold" charset="0"/>
              </a:rPr>
            </a:br>
            <a:endParaRPr lang="en-US" sz="4600" smtClean="0">
              <a:solidFill>
                <a:srgbClr val="313231"/>
              </a:solidFill>
              <a:latin typeface="Neue Display Black" charset="0"/>
              <a:cs typeface="Neue Display Black" charset="0"/>
            </a:endParaRPr>
          </a:p>
        </p:txBody>
      </p:sp>
      <p:sp>
        <p:nvSpPr>
          <p:cNvPr id="12291" name="Title Placeholder 15"/>
          <p:cNvSpPr>
            <a:spLocks noGrp="1"/>
          </p:cNvSpPr>
          <p:nvPr>
            <p:ph type="title"/>
          </p:nvPr>
        </p:nvSpPr>
        <p:spPr bwMode="auto">
          <a:xfrm>
            <a:off x="29845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29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23013"/>
            <a:ext cx="8496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600825"/>
            <a:ext cx="439738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1F8B4E1C-956D-3343-AC0A-D13983CCA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429500" y="6600825"/>
            <a:ext cx="1098550" cy="2270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13231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r>
              <a:rPr lang="en-US"/>
              <a:t> |  00.00.2015 |</a:t>
            </a:r>
          </a:p>
        </p:txBody>
      </p:sp>
      <p:sp>
        <p:nvSpPr>
          <p:cNvPr id="11" name="Footer Placeholder 2"/>
          <p:cNvSpPr txBox="1">
            <a:spLocks/>
          </p:cNvSpPr>
          <p:nvPr/>
        </p:nvSpPr>
        <p:spPr>
          <a:xfrm>
            <a:off x="4552950" y="6600825"/>
            <a:ext cx="2895600" cy="227013"/>
          </a:xfrm>
          <a:prstGeom prst="rect">
            <a:avLst/>
          </a:prstGeom>
        </p:spPr>
        <p:txBody>
          <a:bodyPr anchor="ctr"/>
          <a:lstStyle>
            <a:lvl1pPr algn="r">
              <a:defRPr sz="900" dirty="0">
                <a:solidFill>
                  <a:schemeClr val="tx1">
                    <a:tint val="75000"/>
                  </a:schemeClr>
                </a:solidFill>
                <a:latin typeface="Neue Regular"/>
                <a:ea typeface="ＭＳ Ｐゴシック" charset="0"/>
                <a:cs typeface="Neue Regular"/>
              </a:defRPr>
            </a:lvl1pPr>
          </a:lstStyle>
          <a:p>
            <a:pPr>
              <a:defRPr/>
            </a:pPr>
            <a:endParaRPr lang="en-US" sz="800">
              <a:solidFill>
                <a:srgbClr val="313231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82E21"/>
          </a:solidFill>
          <a:latin typeface="Neue Display Black"/>
          <a:ea typeface="ＭＳ Ｐゴシック" pitchFamily="-65" charset="-128"/>
          <a:cs typeface="Neue Display Black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rgbClr val="E82E21"/>
          </a:solidFill>
          <a:latin typeface="Neue Display Black" pitchFamily="-65" charset="0"/>
          <a:ea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Neue Display Black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0" algn="l" defTabSz="457200" rtl="0" eaLnBrk="1" fontAlgn="base" hangingPunct="1">
        <a:lnSpc>
          <a:spcPts val="5200"/>
        </a:lnSpc>
        <a:spcBef>
          <a:spcPct val="0"/>
        </a:spcBef>
        <a:spcAft>
          <a:spcPts val="600"/>
        </a:spcAft>
        <a:defRPr sz="4000" kern="1200">
          <a:solidFill>
            <a:schemeClr val="tx1"/>
          </a:solidFill>
          <a:latin typeface="Neue Light"/>
          <a:ea typeface="ＭＳ Ｐゴシック" charset="0"/>
          <a:cs typeface="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2E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Neue Regular" charset="0"/>
                <a:cs typeface="Neue Regular" charset="0"/>
              </a:defRPr>
            </a:lvl1pPr>
          </a:lstStyle>
          <a:p>
            <a:pPr>
              <a:defRPr/>
            </a:pPr>
            <a:fld id="{67669C1D-F2D8-9C4C-95C5-6E57E657A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4819" name="Picture 4" descr="TNS_Logo3_Large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065713"/>
            <a:ext cx="18161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Neue Display Black"/>
                <a:cs typeface="Neue Display Black"/>
              </a:rPr>
              <a:t>Decision Making</a:t>
            </a:r>
            <a:endParaRPr lang="en-US" sz="4400" dirty="0">
              <a:latin typeface="Neue Display Black"/>
              <a:cs typeface="Neue Display Black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i="1" dirty="0" smtClean="0"/>
              <a:t>Decisive: How To Make Better Choices in Life and Work</a:t>
            </a:r>
          </a:p>
          <a:p>
            <a:r>
              <a:rPr lang="en-US" sz="1600" dirty="0" smtClean="0"/>
              <a:t>Chip Heath and Dan Heath, Crown Business, 2013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6186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3600" dirty="0">
              <a:latin typeface="Calibri" charset="0"/>
              <a:ea typeface="ＭＳ Ｐゴシック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Objectives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Let your objectives be your guide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Objectives determine what information you seek.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Objectives can help you explain your choices to others.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Master the art of identifying objectives</a:t>
            </a:r>
          </a:p>
        </p:txBody>
      </p:sp>
    </p:spTree>
    <p:extLst>
      <p:ext uri="{BB962C8B-B14F-4D97-AF65-F5344CB8AC3E}">
        <p14:creationId xmlns:p14="http://schemas.microsoft.com/office/powerpoint/2010/main" val="233252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3600" dirty="0">
              <a:latin typeface="Calibri" charset="0"/>
              <a:ea typeface="ＭＳ Ｐゴシック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Alternatives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>
                <a:ea typeface="+mn-ea"/>
              </a:rPr>
              <a:t>Don</a:t>
            </a:r>
            <a:r>
              <a:rPr lang="en-US" sz="2400" dirty="0" smtClean="0">
                <a:latin typeface="Arial"/>
                <a:ea typeface="+mn-ea"/>
              </a:rPr>
              <a:t>’</a:t>
            </a:r>
            <a:r>
              <a:rPr lang="en-US" sz="2400" dirty="0" smtClean="0">
                <a:ea typeface="+mn-ea"/>
              </a:rPr>
              <a:t>t </a:t>
            </a:r>
            <a:r>
              <a:rPr lang="en-US" sz="2400" dirty="0">
                <a:ea typeface="+mn-ea"/>
              </a:rPr>
              <a:t>box yourself in with limited alternatives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ea typeface="+mn-ea"/>
              </a:rPr>
              <a:t>Use your objectives and ask </a:t>
            </a:r>
            <a:r>
              <a:rPr lang="ja-JP" altLang="en-US" sz="2400" dirty="0">
                <a:latin typeface="Arial"/>
                <a:ea typeface="+mn-ea"/>
              </a:rPr>
              <a:t>“</a:t>
            </a:r>
            <a:r>
              <a:rPr lang="en-US" sz="2400" dirty="0">
                <a:ea typeface="+mn-ea"/>
              </a:rPr>
              <a:t>how?</a:t>
            </a:r>
            <a:r>
              <a:rPr lang="ja-JP" altLang="en-US" sz="2400" dirty="0">
                <a:latin typeface="Arial"/>
                <a:ea typeface="+mn-ea"/>
              </a:rPr>
              <a:t>”</a:t>
            </a:r>
            <a:endParaRPr lang="en-US" sz="2400" dirty="0">
              <a:ea typeface="+mn-ea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ea typeface="+mn-ea"/>
              </a:rPr>
              <a:t>Set high aspirations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ea typeface="+mn-ea"/>
              </a:rPr>
              <a:t>Ask others for suggestions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ea typeface="+mn-ea"/>
              </a:rPr>
              <a:t>Give your subconscious time to operate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ea typeface="+mn-ea"/>
              </a:rPr>
              <a:t>Incubate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ea typeface="+mn-ea"/>
              </a:rPr>
              <a:t>Never stop looking for alternatives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ea typeface="+mn-ea"/>
              </a:rPr>
              <a:t>Think outside the box, brainstorm</a:t>
            </a:r>
          </a:p>
        </p:txBody>
      </p:sp>
    </p:spTree>
    <p:extLst>
      <p:ext uri="{BB962C8B-B14F-4D97-AF65-F5344CB8AC3E}">
        <p14:creationId xmlns:p14="http://schemas.microsoft.com/office/powerpoint/2010/main" val="2839181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3600" dirty="0">
              <a:latin typeface="Calibri" charset="0"/>
              <a:ea typeface="ＭＳ Ｐゴシック" charset="0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Consequences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Compare alternatives using a 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decision tree</a:t>
            </a:r>
            <a:endParaRPr lang="en-US" sz="2400" dirty="0">
              <a:latin typeface="Calibri" charset="0"/>
              <a:ea typeface="ＭＳ Ｐゴシック" charset="0"/>
            </a:endParaRP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Use experts to help define consequences</a:t>
            </a:r>
          </a:p>
        </p:txBody>
      </p:sp>
    </p:spTree>
    <p:extLst>
      <p:ext uri="{BB962C8B-B14F-4D97-AF65-F5344CB8AC3E}">
        <p14:creationId xmlns:p14="http://schemas.microsoft.com/office/powerpoint/2010/main" val="1009371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3600" dirty="0">
              <a:latin typeface="Calibri" charset="0"/>
              <a:ea typeface="ＭＳ Ｐゴシック" charset="0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Tradeoffs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Use swaps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Determining the relative value of different consequences is the hard part</a:t>
            </a:r>
          </a:p>
        </p:txBody>
      </p:sp>
    </p:spTree>
    <p:extLst>
      <p:ext uri="{BB962C8B-B14F-4D97-AF65-F5344CB8AC3E}">
        <p14:creationId xmlns:p14="http://schemas.microsoft.com/office/powerpoint/2010/main" val="524879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3600" dirty="0">
              <a:latin typeface="Calibri" charset="0"/>
              <a:ea typeface="ＭＳ Ｐゴシック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Uncertainty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Use risk profiles to simplify decisions involving uncertainty</a:t>
            </a:r>
          </a:p>
          <a:p>
            <a:pPr lvl="2"/>
            <a:r>
              <a:rPr lang="en-US" sz="2000" dirty="0">
                <a:latin typeface="Calibri" charset="0"/>
                <a:ea typeface="ＭＳ Ｐゴシック" charset="0"/>
              </a:rPr>
              <a:t>What are the key </a:t>
            </a:r>
            <a:r>
              <a:rPr lang="en-US" sz="2000" i="1" dirty="0">
                <a:latin typeface="Calibri" charset="0"/>
                <a:ea typeface="ＭＳ Ｐゴシック" charset="0"/>
              </a:rPr>
              <a:t>uncertainties?</a:t>
            </a:r>
          </a:p>
          <a:p>
            <a:pPr lvl="2"/>
            <a:r>
              <a:rPr lang="en-US" sz="2000" dirty="0">
                <a:latin typeface="Calibri" charset="0"/>
                <a:ea typeface="ＭＳ Ｐゴシック" charset="0"/>
              </a:rPr>
              <a:t>What are the possible </a:t>
            </a:r>
            <a:r>
              <a:rPr lang="en-US" sz="2000" i="1" dirty="0">
                <a:latin typeface="Calibri" charset="0"/>
                <a:ea typeface="ＭＳ Ｐゴシック" charset="0"/>
              </a:rPr>
              <a:t>outcomes </a:t>
            </a:r>
            <a:r>
              <a:rPr lang="en-US" sz="2000" dirty="0">
                <a:latin typeface="Calibri" charset="0"/>
                <a:ea typeface="ＭＳ Ｐゴシック" charset="0"/>
              </a:rPr>
              <a:t>of these uncertainties?</a:t>
            </a:r>
          </a:p>
          <a:p>
            <a:pPr lvl="2"/>
            <a:r>
              <a:rPr lang="en-US" sz="2000" dirty="0">
                <a:latin typeface="Calibri" charset="0"/>
                <a:ea typeface="ＭＳ Ｐゴシック" charset="0"/>
              </a:rPr>
              <a:t>What are the </a:t>
            </a:r>
            <a:r>
              <a:rPr lang="en-US" sz="2000" i="1" dirty="0">
                <a:latin typeface="Calibri" charset="0"/>
                <a:ea typeface="ＭＳ Ｐゴシック" charset="0"/>
              </a:rPr>
              <a:t>chances</a:t>
            </a:r>
            <a:r>
              <a:rPr lang="en-US" sz="2000" dirty="0">
                <a:latin typeface="Calibri" charset="0"/>
                <a:ea typeface="ＭＳ Ｐゴシック" charset="0"/>
              </a:rPr>
              <a:t> of occurrence of each possible outcome?</a:t>
            </a:r>
          </a:p>
          <a:p>
            <a:pPr lvl="2"/>
            <a:r>
              <a:rPr lang="en-US" sz="2000" dirty="0">
                <a:latin typeface="Calibri" charset="0"/>
                <a:ea typeface="ＭＳ Ｐゴシック" charset="0"/>
              </a:rPr>
              <a:t>What are the </a:t>
            </a:r>
            <a:r>
              <a:rPr lang="en-US" sz="2000" i="1" dirty="0">
                <a:latin typeface="Calibri" charset="0"/>
                <a:ea typeface="ＭＳ Ｐゴシック" charset="0"/>
              </a:rPr>
              <a:t>consequences</a:t>
            </a:r>
            <a:r>
              <a:rPr lang="en-US" sz="2000" dirty="0">
                <a:latin typeface="Calibri" charset="0"/>
                <a:ea typeface="ＭＳ Ｐゴシック" charset="0"/>
              </a:rPr>
              <a:t> of each outcome?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Use experts to help define possible outcomes</a:t>
            </a:r>
          </a:p>
        </p:txBody>
      </p:sp>
    </p:spTree>
    <p:extLst>
      <p:ext uri="{BB962C8B-B14F-4D97-AF65-F5344CB8AC3E}">
        <p14:creationId xmlns:p14="http://schemas.microsoft.com/office/powerpoint/2010/main" val="1300131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3600" dirty="0">
              <a:latin typeface="Calibri" charset="0"/>
              <a:ea typeface="ＭＳ Ｐゴシック" charset="0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Uncertainty</a:t>
            </a:r>
            <a:endParaRPr lang="en-US" sz="24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Use a Decision Tree</a:t>
            </a:r>
          </a:p>
          <a:p>
            <a:pPr lvl="2"/>
            <a:r>
              <a:rPr lang="en-US" sz="2000" dirty="0">
                <a:latin typeface="Calibri" charset="0"/>
                <a:ea typeface="ＭＳ Ｐゴシック" charset="0"/>
              </a:rPr>
              <a:t>Alternatives - Uncertainty - Consequences</a:t>
            </a:r>
          </a:p>
          <a:p>
            <a:pPr lvl="1"/>
            <a:endParaRPr lang="en-US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01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7" rIns="92075" bIns="46037" anchor="b"/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Decision Tree</a:t>
            </a:r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920750" y="3892550"/>
            <a:ext cx="215900" cy="215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80" name="Line 8"/>
          <p:cNvSpPr>
            <a:spLocks noChangeShapeType="1"/>
          </p:cNvSpPr>
          <p:nvPr/>
        </p:nvSpPr>
        <p:spPr bwMode="auto">
          <a:xfrm>
            <a:off x="2514600" y="32004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>
            <a:off x="1143000" y="4114800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82" name="Line 10"/>
          <p:cNvSpPr>
            <a:spLocks noChangeShapeType="1"/>
          </p:cNvSpPr>
          <p:nvPr/>
        </p:nvSpPr>
        <p:spPr bwMode="auto">
          <a:xfrm>
            <a:off x="2590800" y="5562600"/>
            <a:ext cx="9906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83" name="Rectangle 11"/>
          <p:cNvSpPr>
            <a:spLocks noChangeArrowheads="1"/>
          </p:cNvSpPr>
          <p:nvPr/>
        </p:nvSpPr>
        <p:spPr bwMode="auto">
          <a:xfrm>
            <a:off x="2368550" y="5264150"/>
            <a:ext cx="215900" cy="292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84" name="Line 12"/>
          <p:cNvSpPr>
            <a:spLocks noChangeShapeType="1"/>
          </p:cNvSpPr>
          <p:nvPr/>
        </p:nvSpPr>
        <p:spPr bwMode="auto">
          <a:xfrm>
            <a:off x="2590800" y="55626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85" name="Rectangle 13"/>
          <p:cNvSpPr>
            <a:spLocks noChangeArrowheads="1"/>
          </p:cNvSpPr>
          <p:nvPr/>
        </p:nvSpPr>
        <p:spPr bwMode="auto">
          <a:xfrm>
            <a:off x="457200" y="3810000"/>
            <a:ext cx="40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pPr>
              <a:defRPr/>
            </a:pPr>
            <a:r>
              <a:rPr lang="en-US" b="1" dirty="0">
                <a:latin typeface="Arial" charset="0"/>
                <a:cs typeface="+mn-cs"/>
              </a:rPr>
              <a:t> A</a:t>
            </a:r>
          </a:p>
        </p:txBody>
      </p:sp>
      <p:sp>
        <p:nvSpPr>
          <p:cNvPr id="131086" name="Rectangle 14"/>
          <p:cNvSpPr>
            <a:spLocks noChangeArrowheads="1"/>
          </p:cNvSpPr>
          <p:nvPr/>
        </p:nvSpPr>
        <p:spPr bwMode="auto">
          <a:xfrm>
            <a:off x="1600200" y="2819400"/>
            <a:ext cx="780274" cy="36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pPr>
              <a:defRPr/>
            </a:pPr>
            <a:r>
              <a:rPr lang="en-US" b="1" dirty="0">
                <a:latin typeface="Arial" charset="0"/>
                <a:cs typeface="+mn-cs"/>
              </a:rPr>
              <a:t>A </a:t>
            </a:r>
            <a:r>
              <a:rPr lang="en-US" dirty="0">
                <a:latin typeface="Arial" charset="0"/>
                <a:cs typeface="+mn-cs"/>
              </a:rPr>
              <a:t> Go</a:t>
            </a:r>
          </a:p>
        </p:txBody>
      </p:sp>
      <p:sp>
        <p:nvSpPr>
          <p:cNvPr id="131087" name="Rectangle 15"/>
          <p:cNvSpPr>
            <a:spLocks noChangeArrowheads="1"/>
          </p:cNvSpPr>
          <p:nvPr/>
        </p:nvSpPr>
        <p:spPr bwMode="auto">
          <a:xfrm>
            <a:off x="4267199" y="2133600"/>
            <a:ext cx="1225207" cy="36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7" rIns="92075" bIns="46037">
            <a:spAutoFit/>
          </a:bodyPr>
          <a:lstStyle/>
          <a:p>
            <a:pPr>
              <a:defRPr/>
            </a:pPr>
            <a:r>
              <a:rPr lang="en-US" b="1" dirty="0">
                <a:latin typeface="Arial" charset="0"/>
                <a:cs typeface="+mn-cs"/>
              </a:rPr>
              <a:t>B</a:t>
            </a:r>
            <a:r>
              <a:rPr lang="en-US" dirty="0">
                <a:latin typeface="Arial" charset="0"/>
                <a:cs typeface="+mn-cs"/>
              </a:rPr>
              <a:t> Go</a:t>
            </a:r>
          </a:p>
        </p:txBody>
      </p:sp>
      <p:sp>
        <p:nvSpPr>
          <p:cNvPr id="131088" name="Rectangle 16"/>
          <p:cNvSpPr>
            <a:spLocks noChangeArrowheads="1"/>
          </p:cNvSpPr>
          <p:nvPr/>
        </p:nvSpPr>
        <p:spPr bwMode="auto">
          <a:xfrm>
            <a:off x="4267200" y="2895600"/>
            <a:ext cx="1083918" cy="36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pPr>
              <a:defRPr/>
            </a:pPr>
            <a:r>
              <a:rPr lang="en-US" b="1" dirty="0">
                <a:latin typeface="Arial" charset="0"/>
                <a:cs typeface="+mn-cs"/>
              </a:rPr>
              <a:t>B</a:t>
            </a:r>
            <a:r>
              <a:rPr lang="en-US" dirty="0">
                <a:latin typeface="Arial" charset="0"/>
                <a:cs typeface="+mn-cs"/>
              </a:rPr>
              <a:t> No Go</a:t>
            </a:r>
          </a:p>
        </p:txBody>
      </p:sp>
      <p:sp>
        <p:nvSpPr>
          <p:cNvPr id="131089" name="Rectangle 17"/>
          <p:cNvSpPr>
            <a:spLocks noChangeArrowheads="1"/>
          </p:cNvSpPr>
          <p:nvPr/>
        </p:nvSpPr>
        <p:spPr bwMode="auto">
          <a:xfrm>
            <a:off x="1127125" y="5310188"/>
            <a:ext cx="1162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90" name="Rectangle 18"/>
          <p:cNvSpPr>
            <a:spLocks noChangeArrowheads="1"/>
          </p:cNvSpPr>
          <p:nvPr/>
        </p:nvSpPr>
        <p:spPr bwMode="auto">
          <a:xfrm>
            <a:off x="1143000" y="5257800"/>
            <a:ext cx="1060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cs typeface="+mn-cs"/>
              </a:rPr>
              <a:t>A No Go</a:t>
            </a:r>
          </a:p>
        </p:txBody>
      </p:sp>
      <p:sp>
        <p:nvSpPr>
          <p:cNvPr id="131091" name="Rectangle 19"/>
          <p:cNvSpPr>
            <a:spLocks noChangeArrowheads="1"/>
          </p:cNvSpPr>
          <p:nvPr/>
        </p:nvSpPr>
        <p:spPr bwMode="auto">
          <a:xfrm>
            <a:off x="4175124" y="5181600"/>
            <a:ext cx="1175993" cy="36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7" rIns="92075" bIns="46037">
            <a:spAutoFit/>
          </a:bodyPr>
          <a:lstStyle/>
          <a:p>
            <a:pPr>
              <a:defRPr/>
            </a:pPr>
            <a:r>
              <a:rPr lang="en-US" b="1" dirty="0">
                <a:latin typeface="Arial" charset="0"/>
                <a:cs typeface="+mn-cs"/>
              </a:rPr>
              <a:t>B</a:t>
            </a:r>
            <a:r>
              <a:rPr lang="en-US" dirty="0">
                <a:latin typeface="Arial" charset="0"/>
                <a:cs typeface="+mn-cs"/>
              </a:rPr>
              <a:t> Go</a:t>
            </a:r>
          </a:p>
        </p:txBody>
      </p:sp>
      <p:sp>
        <p:nvSpPr>
          <p:cNvPr id="131092" name="Rectangle 20"/>
          <p:cNvSpPr>
            <a:spLocks noChangeArrowheads="1"/>
          </p:cNvSpPr>
          <p:nvPr/>
        </p:nvSpPr>
        <p:spPr bwMode="auto">
          <a:xfrm>
            <a:off x="3962400" y="6019800"/>
            <a:ext cx="1083918" cy="36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pPr>
              <a:defRPr/>
            </a:pPr>
            <a:r>
              <a:rPr lang="en-US" b="1" dirty="0">
                <a:latin typeface="Arial" charset="0"/>
                <a:cs typeface="+mn-cs"/>
              </a:rPr>
              <a:t>B</a:t>
            </a:r>
            <a:r>
              <a:rPr lang="en-US" dirty="0">
                <a:latin typeface="Arial" charset="0"/>
                <a:cs typeface="+mn-cs"/>
              </a:rPr>
              <a:t> No Go</a:t>
            </a:r>
          </a:p>
        </p:txBody>
      </p:sp>
      <p:sp>
        <p:nvSpPr>
          <p:cNvPr id="131093" name="Line 21"/>
          <p:cNvSpPr>
            <a:spLocks noChangeShapeType="1"/>
          </p:cNvSpPr>
          <p:nvPr/>
        </p:nvSpPr>
        <p:spPr bwMode="auto">
          <a:xfrm flipV="1">
            <a:off x="2514600" y="2438400"/>
            <a:ext cx="1295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94" name="Line 22"/>
          <p:cNvSpPr>
            <a:spLocks noChangeShapeType="1"/>
          </p:cNvSpPr>
          <p:nvPr/>
        </p:nvSpPr>
        <p:spPr bwMode="auto">
          <a:xfrm flipV="1">
            <a:off x="1143000" y="3200400"/>
            <a:ext cx="1371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95" name="Rectangle 23"/>
          <p:cNvSpPr>
            <a:spLocks noChangeArrowheads="1"/>
          </p:cNvSpPr>
          <p:nvPr/>
        </p:nvSpPr>
        <p:spPr bwMode="auto">
          <a:xfrm>
            <a:off x="3740150" y="5264150"/>
            <a:ext cx="215900" cy="292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96" name="Rectangle 24"/>
          <p:cNvSpPr>
            <a:spLocks noChangeArrowheads="1"/>
          </p:cNvSpPr>
          <p:nvPr/>
        </p:nvSpPr>
        <p:spPr bwMode="auto">
          <a:xfrm>
            <a:off x="3587750" y="6026150"/>
            <a:ext cx="215900" cy="292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97" name="Rectangle 25"/>
          <p:cNvSpPr>
            <a:spLocks noChangeArrowheads="1"/>
          </p:cNvSpPr>
          <p:nvPr/>
        </p:nvSpPr>
        <p:spPr bwMode="auto">
          <a:xfrm>
            <a:off x="2368550" y="2901950"/>
            <a:ext cx="215900" cy="292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98" name="Rectangle 26"/>
          <p:cNvSpPr>
            <a:spLocks noChangeArrowheads="1"/>
          </p:cNvSpPr>
          <p:nvPr/>
        </p:nvSpPr>
        <p:spPr bwMode="auto">
          <a:xfrm>
            <a:off x="3892550" y="2901950"/>
            <a:ext cx="215900" cy="292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99" name="Rectangle 27"/>
          <p:cNvSpPr>
            <a:spLocks noChangeArrowheads="1"/>
          </p:cNvSpPr>
          <p:nvPr/>
        </p:nvSpPr>
        <p:spPr bwMode="auto">
          <a:xfrm>
            <a:off x="3816350" y="2139950"/>
            <a:ext cx="215900" cy="292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542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3600" dirty="0">
              <a:latin typeface="Calibri" charset="0"/>
              <a:ea typeface="ＭＳ Ｐゴシック" charset="0"/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Risk Tolerance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Understand and calibrate your </a:t>
            </a:r>
            <a:r>
              <a:rPr lang="en-US" sz="2400" dirty="0" smtClean="0">
                <a:latin typeface="Calibri" charset="0"/>
                <a:ea typeface="ＭＳ Ｐゴシック" charset="0"/>
              </a:rPr>
              <a:t>group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’</a:t>
            </a:r>
            <a:r>
              <a:rPr lang="en-US" altLang="ja-JP" sz="2400" dirty="0" smtClean="0">
                <a:latin typeface="Calibri" charset="0"/>
                <a:ea typeface="ＭＳ Ｐゴシック" charset="0"/>
              </a:rPr>
              <a:t>s </a:t>
            </a:r>
            <a:r>
              <a:rPr lang="en-US" altLang="ja-JP" sz="2400" dirty="0">
                <a:latin typeface="Calibri" charset="0"/>
                <a:ea typeface="ＭＳ Ｐゴシック" charset="0"/>
              </a:rPr>
              <a:t>tolerance to take risks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Incorporate your risk tolerance into all of your decisions</a:t>
            </a:r>
          </a:p>
        </p:txBody>
      </p:sp>
    </p:spTree>
    <p:extLst>
      <p:ext uri="{BB962C8B-B14F-4D97-AF65-F5344CB8AC3E}">
        <p14:creationId xmlns:p14="http://schemas.microsoft.com/office/powerpoint/2010/main" val="3408246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3600" dirty="0">
              <a:latin typeface="Calibri" charset="0"/>
              <a:ea typeface="ＭＳ Ｐゴシック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Linked Decisions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Linked decisions are complex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Ask: </a:t>
            </a:r>
            <a:r>
              <a:rPr lang="ja-JP" altLang="en-US" sz="2400" dirty="0">
                <a:latin typeface="Arial" charset="0"/>
                <a:ea typeface="ＭＳ Ｐゴシック" charset="0"/>
              </a:rPr>
              <a:t>“</a:t>
            </a:r>
            <a:r>
              <a:rPr lang="en-US" altLang="ja-JP" sz="2400" dirty="0">
                <a:latin typeface="Calibri" charset="0"/>
                <a:ea typeface="ＭＳ Ｐゴシック" charset="0"/>
              </a:rPr>
              <a:t>How will this decision affect other people, other departments, other divisions, partners, your </a:t>
            </a:r>
            <a:r>
              <a:rPr lang="en-US" altLang="ja-JP" sz="2400" dirty="0" smtClean="0">
                <a:latin typeface="Calibri" charset="0"/>
                <a:ea typeface="ＭＳ Ｐゴシック" charset="0"/>
              </a:rPr>
              <a:t>industry?”</a:t>
            </a:r>
            <a:endParaRPr lang="en-US" altLang="ja-JP" sz="24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099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a typeface="ＭＳ Ｐゴシック" charset="0"/>
              </a:rPr>
              <a:t>Decision Making Summary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Problem</a:t>
            </a:r>
          </a:p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Objectives</a:t>
            </a:r>
          </a:p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Alternatives</a:t>
            </a:r>
          </a:p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Consequences</a:t>
            </a:r>
          </a:p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Tradeoffs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Uncertainty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Risk Tolerance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Linked Decisions</a:t>
            </a:r>
            <a:endParaRPr lang="en-US" sz="2400" u="sng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644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Neue Display Black"/>
                <a:cs typeface="Neue Display Black"/>
              </a:rPr>
              <a:t>The Four Villains of</a:t>
            </a:r>
            <a:br>
              <a:rPr lang="en-US" sz="3600" dirty="0" smtClean="0">
                <a:latin typeface="Neue Display Black"/>
                <a:cs typeface="Neue Display Black"/>
              </a:rPr>
            </a:br>
            <a:r>
              <a:rPr lang="en-US" sz="3600" dirty="0" smtClean="0">
                <a:latin typeface="Neue Display Black"/>
                <a:cs typeface="Neue Display Black"/>
              </a:rPr>
              <a:t>Decision Making</a:t>
            </a:r>
            <a:endParaRPr lang="en-US" sz="3600" dirty="0">
              <a:latin typeface="Neue Display Black"/>
              <a:cs typeface="Neue Display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/>
            </a:pPr>
            <a:r>
              <a:rPr lang="en-US" sz="2800" i="1" dirty="0" smtClean="0">
                <a:latin typeface="+mn-lt"/>
              </a:rPr>
              <a:t>Narrow framing</a:t>
            </a:r>
            <a:r>
              <a:rPr lang="en-US" sz="2800" dirty="0" smtClean="0">
                <a:latin typeface="+mn-lt"/>
              </a:rPr>
              <a:t>:</a:t>
            </a:r>
          </a:p>
          <a:p>
            <a:pPr marL="914400" lvl="1" indent="-514350">
              <a:buSzPct val="75000"/>
            </a:pPr>
            <a:r>
              <a:rPr lang="en-US" sz="2400" dirty="0" smtClean="0">
                <a:latin typeface="+mn-lt"/>
              </a:rPr>
              <a:t>The tendency to define our choices too narrowly, to see them in binary terms.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sz="2800" i="1" dirty="0" smtClean="0">
                <a:latin typeface="+mn-lt"/>
              </a:rPr>
              <a:t>Confirmation bias</a:t>
            </a:r>
            <a:r>
              <a:rPr lang="en-US" sz="2800" dirty="0" smtClean="0">
                <a:latin typeface="+mn-lt"/>
              </a:rPr>
              <a:t>:</a:t>
            </a:r>
          </a:p>
          <a:p>
            <a:pPr marL="914400" lvl="1" indent="-514350">
              <a:buSzPct val="75000"/>
            </a:pPr>
            <a:r>
              <a:rPr lang="en-US" sz="2400" dirty="0" smtClean="0">
                <a:latin typeface="+mn-lt"/>
              </a:rPr>
              <a:t>To develop a quick belief about a situation and then seek out information that bolsters our belief.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3722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a typeface="ＭＳ Ｐゴシック" charset="0"/>
              </a:rPr>
              <a:t>Seven Basic Rules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SzPct val="75000"/>
              <a:buFont typeface="Calibri" charset="0"/>
              <a:buAutoNum type="arabicPeriod"/>
            </a:pP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Make bold decisions that challenge the status quo</a:t>
            </a:r>
          </a:p>
          <a:p>
            <a:pPr marL="514350" indent="-514350">
              <a:buSzPct val="75000"/>
              <a:buFont typeface="Calibri" charset="0"/>
              <a:buAutoNum type="arabicPeriod"/>
            </a:pP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Avoid choices that justify past bad decisions</a:t>
            </a:r>
          </a:p>
          <a:p>
            <a:pPr marL="514350" indent="-514350">
              <a:buSzPct val="75000"/>
              <a:buFont typeface="Calibri" charset="0"/>
              <a:buAutoNum type="arabicPeriod"/>
            </a:pP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Check for faulty cause-and-effect reasoning</a:t>
            </a:r>
          </a:p>
          <a:p>
            <a:pPr marL="514350" indent="-514350">
              <a:buSzPct val="75000"/>
              <a:buFont typeface="Calibri" charset="0"/>
              <a:buAutoNum type="arabicPeriod"/>
            </a:pP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Test your decisions with experiments (shoot bullets, not cannonballs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514350" indent="-514350">
              <a:buSzPct val="75000"/>
              <a:buFont typeface="Calibri" charset="0"/>
              <a:buAutoNum type="arabicPeriod" startAt="5"/>
            </a:pP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Root out unconscious prejudices</a:t>
            </a:r>
          </a:p>
          <a:p>
            <a:pPr marL="514350" indent="-514350">
              <a:buSzPct val="75000"/>
              <a:buFont typeface="Calibri" charset="0"/>
              <a:buAutoNum type="arabicPeriod" startAt="5"/>
            </a:pP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Foster and address constructive criticism</a:t>
            </a:r>
          </a:p>
          <a:p>
            <a:pPr marL="514350" indent="-514350">
              <a:buSzPct val="75000"/>
              <a:buFont typeface="Calibri" charset="0"/>
              <a:buAutoNum type="arabicPeriod" startAt="5"/>
            </a:pP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Defeat indecisiveness with clear accountability</a:t>
            </a:r>
          </a:p>
          <a:p>
            <a:pPr marL="514350" indent="-514350">
              <a:buSzPct val="75000"/>
              <a:buFont typeface="Calibri" charset="0"/>
              <a:buAutoNum type="arabicPeriod"/>
            </a:pP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175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 startAt="3"/>
            </a:pPr>
            <a:r>
              <a:rPr lang="en-US" sz="2800" i="1" dirty="0" smtClean="0">
                <a:latin typeface="+mn-lt"/>
              </a:rPr>
              <a:t>Short-term emotion</a:t>
            </a:r>
            <a:r>
              <a:rPr lang="en-US" sz="2800" dirty="0" smtClean="0">
                <a:latin typeface="+mn-lt"/>
              </a:rPr>
              <a:t>:</a:t>
            </a:r>
          </a:p>
          <a:p>
            <a:pPr marL="914400" lvl="1" indent="-514350">
              <a:buSzPct val="75000"/>
            </a:pPr>
            <a:r>
              <a:rPr lang="en-US" sz="2400" dirty="0" smtClean="0">
                <a:latin typeface="+mn-lt"/>
              </a:rPr>
              <a:t>We are governed in decision making by how we feel about a situation and not necessarily about the long-term effects of a decision.</a:t>
            </a:r>
          </a:p>
          <a:p>
            <a:pPr marL="514350" indent="-514350">
              <a:buSzPct val="75000"/>
              <a:buFont typeface="+mj-lt"/>
              <a:buAutoNum type="arabicPeriod" startAt="4"/>
            </a:pPr>
            <a:r>
              <a:rPr lang="en-US" sz="2800" i="1" dirty="0" smtClean="0">
                <a:latin typeface="+mn-lt"/>
              </a:rPr>
              <a:t>Overconfidence</a:t>
            </a:r>
            <a:r>
              <a:rPr lang="en-US" sz="2800" dirty="0" smtClean="0">
                <a:latin typeface="+mn-lt"/>
              </a:rPr>
              <a:t>:</a:t>
            </a:r>
          </a:p>
          <a:p>
            <a:pPr marL="914400" lvl="1" indent="-514350">
              <a:buSzPct val="75000"/>
            </a:pPr>
            <a:r>
              <a:rPr lang="en-US" sz="2400" dirty="0" smtClean="0">
                <a:latin typeface="+mn-lt"/>
              </a:rPr>
              <a:t>People think they know more than they do about how the future will unfold.</a:t>
            </a:r>
          </a:p>
          <a:p>
            <a:pPr marL="1314450" lvl="2" indent="-514350">
              <a:buSzPct val="75000"/>
            </a:pPr>
            <a:r>
              <a:rPr lang="en-US" sz="2000" dirty="0" smtClean="0"/>
              <a:t>Punditry is the perfect example.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5112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Neue Display Black"/>
                <a:cs typeface="Neue Display Black"/>
              </a:rPr>
              <a:t>Making Good Decisions</a:t>
            </a:r>
            <a:endParaRPr lang="en-US" sz="3600" dirty="0">
              <a:latin typeface="Neue Display Black"/>
              <a:cs typeface="Neue Display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75000"/>
              <a:buFont typeface="+mj-lt"/>
              <a:buAutoNum type="arabicPeriod"/>
            </a:pPr>
            <a:r>
              <a:rPr lang="en-US" sz="2800" i="1" dirty="0" smtClean="0">
                <a:solidFill>
                  <a:srgbClr val="FF0000"/>
                </a:solidFill>
                <a:latin typeface="+mn-lt"/>
              </a:rPr>
              <a:t>Widen your options: </a:t>
            </a:r>
            <a:r>
              <a:rPr lang="en-US" sz="2800" dirty="0" smtClean="0">
                <a:latin typeface="+mn-lt"/>
              </a:rPr>
              <a:t>(overcome narrow framing)</a:t>
            </a:r>
            <a:endParaRPr lang="en-US" sz="2800" i="1" dirty="0" smtClean="0">
              <a:latin typeface="+mn-lt"/>
            </a:endParaRPr>
          </a:p>
          <a:p>
            <a:pPr lvl="1"/>
            <a:r>
              <a:rPr lang="en-US" sz="2400" dirty="0" smtClean="0">
                <a:latin typeface="+mn-lt"/>
              </a:rPr>
              <a:t>How can you expand your set of choices?</a:t>
            </a:r>
          </a:p>
          <a:p>
            <a:pPr lvl="2"/>
            <a:r>
              <a:rPr lang="en-US" sz="2000" dirty="0" smtClean="0">
                <a:latin typeface="+mn-lt"/>
              </a:rPr>
              <a:t>Rather than “either/or” binary options, uncover new options and think “this </a:t>
            </a:r>
            <a:r>
              <a:rPr lang="en-US" sz="2000" i="1" dirty="0" smtClean="0">
                <a:latin typeface="+mn-lt"/>
              </a:rPr>
              <a:t>and</a:t>
            </a:r>
            <a:r>
              <a:rPr lang="en-US" sz="2000" dirty="0" smtClean="0">
                <a:latin typeface="+mn-lt"/>
              </a:rPr>
              <a:t> that.”</a:t>
            </a:r>
          </a:p>
          <a:p>
            <a:pPr marL="514350" indent="-514350">
              <a:buSzPct val="75000"/>
              <a:buFont typeface="+mj-lt"/>
              <a:buAutoNum type="arabicPeriod"/>
            </a:pPr>
            <a:r>
              <a:rPr lang="en-US" sz="2800" i="1" dirty="0" smtClean="0">
                <a:solidFill>
                  <a:srgbClr val="FF0000"/>
                </a:solidFill>
                <a:latin typeface="+mn-lt"/>
              </a:rPr>
              <a:t>Reality-test your assumptions: </a:t>
            </a:r>
            <a:r>
              <a:rPr lang="en-US" sz="2800" dirty="0" smtClean="0">
                <a:latin typeface="+mn-lt"/>
              </a:rPr>
              <a:t>(overcome confirmation bias)</a:t>
            </a:r>
            <a:endParaRPr lang="en-US" sz="2800" i="1" dirty="0" smtClean="0">
              <a:latin typeface="+mn-lt"/>
            </a:endParaRPr>
          </a:p>
          <a:p>
            <a:pPr marL="914400" lvl="1" indent="-514350">
              <a:buSzPct val="75000"/>
            </a:pPr>
            <a:r>
              <a:rPr lang="en-US" sz="2400" dirty="0" smtClean="0">
                <a:latin typeface="+mn-lt"/>
              </a:rPr>
              <a:t>How can you get outside your head and collect information that you can trust?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6993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>
              <a:latin typeface="Neue Display Black"/>
              <a:cs typeface="Neue Display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75000"/>
              <a:buFont typeface="+mj-lt"/>
              <a:buAutoNum type="arabicPeriod" startAt="3"/>
            </a:pPr>
            <a:r>
              <a:rPr lang="en-US" sz="2800" i="1" dirty="0" smtClean="0">
                <a:solidFill>
                  <a:srgbClr val="FF0000"/>
                </a:solidFill>
                <a:latin typeface="+mn-lt"/>
              </a:rPr>
              <a:t>Attain distance before deciding: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(overcome short-term emotion)</a:t>
            </a:r>
            <a:endParaRPr lang="en-US" sz="2800" i="1" dirty="0" smtClean="0">
              <a:latin typeface="+mn-lt"/>
            </a:endParaRPr>
          </a:p>
          <a:p>
            <a:pPr lvl="1"/>
            <a:r>
              <a:rPr lang="en-US" sz="2400" dirty="0" smtClean="0">
                <a:latin typeface="+mn-lt"/>
              </a:rPr>
              <a:t>Wait a couple of days—sleep on it. </a:t>
            </a:r>
            <a:r>
              <a:rPr lang="en-US" sz="2400" dirty="0">
                <a:latin typeface="+mn-lt"/>
              </a:rPr>
              <a:t>Use Ben Franklin’s method of making a long </a:t>
            </a:r>
            <a:r>
              <a:rPr lang="en-US" sz="2400" dirty="0" smtClean="0">
                <a:latin typeface="+mn-lt"/>
              </a:rPr>
              <a:t>pros-and- </a:t>
            </a:r>
            <a:r>
              <a:rPr lang="en-US" sz="2400" dirty="0">
                <a:latin typeface="+mn-lt"/>
              </a:rPr>
              <a:t>cons list over several days, and then analyzing it objectively</a:t>
            </a:r>
            <a:r>
              <a:rPr lang="en-US" sz="2400" dirty="0" smtClean="0">
                <a:latin typeface="+mn-lt"/>
              </a:rPr>
              <a:t>.</a:t>
            </a:r>
          </a:p>
          <a:p>
            <a:pPr marL="514350" indent="-514350">
              <a:buSzPct val="75000"/>
              <a:buFont typeface="+mj-lt"/>
              <a:buAutoNum type="arabicPeriod" startAt="4"/>
            </a:pPr>
            <a:r>
              <a:rPr lang="en-US" sz="2800" i="1" dirty="0" smtClean="0">
                <a:solidFill>
                  <a:srgbClr val="FF0000"/>
                </a:solidFill>
                <a:latin typeface="+mn-lt"/>
              </a:rPr>
              <a:t>Prepare to be wrong: </a:t>
            </a:r>
            <a:r>
              <a:rPr lang="en-US" sz="2800" dirty="0" smtClean="0">
                <a:latin typeface="+mn-lt"/>
              </a:rPr>
              <a:t>(overcome overconfidence)</a:t>
            </a:r>
          </a:p>
          <a:p>
            <a:pPr marL="914400" lvl="1" indent="-514350">
              <a:buSzPct val="75000"/>
            </a:pPr>
            <a:r>
              <a:rPr lang="en-US" sz="2400" dirty="0" smtClean="0">
                <a:latin typeface="+mn-lt"/>
              </a:rPr>
              <a:t>Plan for an uncertain future – have a Plan B and Plan C.</a:t>
            </a:r>
          </a:p>
        </p:txBody>
      </p:sp>
    </p:spTree>
    <p:extLst>
      <p:ext uri="{BB962C8B-B14F-4D97-AF65-F5344CB8AC3E}">
        <p14:creationId xmlns:p14="http://schemas.microsoft.com/office/powerpoint/2010/main" val="46315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>
                <a:latin typeface="Neue Display Black"/>
                <a:cs typeface="Neue Display Black"/>
              </a:rPr>
              <a:t>W.R.A.P.</a:t>
            </a:r>
            <a:endParaRPr lang="en-US" sz="3600" dirty="0">
              <a:latin typeface="Neue Display Black"/>
              <a:cs typeface="Neue Display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W</a:t>
            </a:r>
            <a:r>
              <a:rPr lang="en-US" sz="2800" dirty="0" smtClean="0">
                <a:latin typeface="+mn-lt"/>
              </a:rPr>
              <a:t>iden your options.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R</a:t>
            </a:r>
            <a:r>
              <a:rPr lang="en-US" sz="2800" dirty="0" smtClean="0">
                <a:latin typeface="+mn-lt"/>
              </a:rPr>
              <a:t>eality-test your assumptions.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A</a:t>
            </a:r>
            <a:r>
              <a:rPr lang="en-US" sz="2800" dirty="0" smtClean="0">
                <a:latin typeface="+mn-lt"/>
              </a:rPr>
              <a:t>ttain distance before deciding.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P</a:t>
            </a:r>
            <a:r>
              <a:rPr lang="en-US" sz="2800" dirty="0" smtClean="0">
                <a:latin typeface="+mn-lt"/>
              </a:rPr>
              <a:t>repare to be wrong.</a:t>
            </a:r>
            <a:endParaRPr lang="en-US" sz="2800" dirty="0">
              <a:solidFill>
                <a:srgbClr val="FFFF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0704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>
                <a:ea typeface="ＭＳ Ｐゴシック" charset="0"/>
              </a:rPr>
              <a:t>Effective Decision Making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1800" dirty="0">
                <a:latin typeface="Calibri" charset="0"/>
                <a:ea typeface="ＭＳ Ｐゴシック" charset="0"/>
              </a:rPr>
              <a:t>Based on the book </a:t>
            </a:r>
            <a:r>
              <a:rPr lang="en-US" sz="1800" i="1" dirty="0">
                <a:latin typeface="Calibri" charset="0"/>
                <a:ea typeface="ＭＳ Ｐゴシック" charset="0"/>
              </a:rPr>
              <a:t>Smart Choices: A Practical Guide to Making Better Decisions, </a:t>
            </a:r>
            <a:r>
              <a:rPr lang="en-US" sz="1800" dirty="0">
                <a:latin typeface="Calibri" charset="0"/>
                <a:ea typeface="ＭＳ Ｐゴシック" charset="0"/>
              </a:rPr>
              <a:t>John S. Hammond, Ralph L. Keeney, Howard </a:t>
            </a:r>
            <a:r>
              <a:rPr lang="en-US" sz="1800" dirty="0" err="1">
                <a:latin typeface="Calibri" charset="0"/>
                <a:ea typeface="ＭＳ Ｐゴシック" charset="0"/>
              </a:rPr>
              <a:t>Raiffa</a:t>
            </a:r>
            <a:r>
              <a:rPr lang="en-US" sz="1800" dirty="0">
                <a:latin typeface="Calibri" charset="0"/>
                <a:ea typeface="ＭＳ Ｐゴシック" charset="0"/>
              </a:rPr>
              <a:t>, Harvard Business School Press, 1999.</a:t>
            </a:r>
            <a:endParaRPr lang="en-US" sz="18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156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ea typeface="+mj-ea"/>
                <a:cs typeface="+mj-cs"/>
              </a:rPr>
              <a:t>The Eight Elements of Effective Decisions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37489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Problem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Objectives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Alternatives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Consequences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Tradeoffs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Uncertainty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Risk Tolerance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Linked Decisions</a:t>
            </a:r>
            <a:endParaRPr lang="en-US" sz="2800" u="sng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0965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3600" dirty="0">
              <a:latin typeface="Calibri" charset="0"/>
              <a:ea typeface="ＭＳ Ｐゴシック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Problem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Be creative about your problem definition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Turn problems into opportunities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Reexamine your problem definition as you go</a:t>
            </a:r>
          </a:p>
          <a:p>
            <a:pPr lvl="1"/>
            <a:r>
              <a:rPr lang="en-US" sz="2400" dirty="0">
                <a:latin typeface="Calibri" charset="0"/>
                <a:ea typeface="ＭＳ Ｐゴシック" charset="0"/>
              </a:rPr>
              <a:t>Maintain your perspective</a:t>
            </a:r>
          </a:p>
        </p:txBody>
      </p:sp>
    </p:spTree>
    <p:extLst>
      <p:ext uri="{BB962C8B-B14F-4D97-AF65-F5344CB8AC3E}">
        <p14:creationId xmlns:p14="http://schemas.microsoft.com/office/powerpoint/2010/main" val="892747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qbeats">
      <a:dk1>
        <a:srgbClr val="313231"/>
      </a:dk1>
      <a:lt1>
        <a:srgbClr val="FFFFFE"/>
      </a:lt1>
      <a:dk2>
        <a:srgbClr val="313231"/>
      </a:dk2>
      <a:lt2>
        <a:srgbClr val="FFFFFE"/>
      </a:lt2>
      <a:accent1>
        <a:srgbClr val="F44A31"/>
      </a:accent1>
      <a:accent2>
        <a:srgbClr val="F44A31"/>
      </a:accent2>
      <a:accent3>
        <a:srgbClr val="F44A31"/>
      </a:accent3>
      <a:accent4>
        <a:srgbClr val="F44A31"/>
      </a:accent4>
      <a:accent5>
        <a:srgbClr val="F44A31"/>
      </a:accent5>
      <a:accent6>
        <a:srgbClr val="F44A31"/>
      </a:accent6>
      <a:hlink>
        <a:srgbClr val="F44A31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TNS-Powerpoint_Template_New_Brand.potx</Template>
  <TotalTime>56</TotalTime>
  <Words>648</Words>
  <Application>Microsoft Macintosh PowerPoint</Application>
  <PresentationFormat>On-screen Show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1_Office Theme</vt:lpstr>
      <vt:lpstr>2_Office Theme</vt:lpstr>
      <vt:lpstr>3_Office Theme</vt:lpstr>
      <vt:lpstr>4_Office Theme</vt:lpstr>
      <vt:lpstr>7_Office Theme</vt:lpstr>
      <vt:lpstr>Decision Making</vt:lpstr>
      <vt:lpstr>The Four Villains of Decision Making</vt:lpstr>
      <vt:lpstr>PowerPoint Presentation</vt:lpstr>
      <vt:lpstr>Making Good Decisions</vt:lpstr>
      <vt:lpstr>PowerPoint Presentation</vt:lpstr>
      <vt:lpstr>W.R.A.P.</vt:lpstr>
      <vt:lpstr>Effective Decision Making</vt:lpstr>
      <vt:lpstr>The Eight Elements of Effective Decisions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Decision Making Summary</vt:lpstr>
      <vt:lpstr>Seven Basic Rules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Decision Making</dc:title>
  <dc:creator>Charles Warner</dc:creator>
  <cp:lastModifiedBy>Charles Warner</cp:lastModifiedBy>
  <cp:revision>7</cp:revision>
  <dcterms:created xsi:type="dcterms:W3CDTF">2017-11-21T18:01:24Z</dcterms:created>
  <dcterms:modified xsi:type="dcterms:W3CDTF">2018-06-17T23:12:42Z</dcterms:modified>
</cp:coreProperties>
</file>