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83" r:id="rId25"/>
    <p:sldId id="281" r:id="rId26"/>
    <p:sldId id="278" r:id="rId27"/>
    <p:sldId id="279" r:id="rId28"/>
    <p:sldId id="280" r:id="rId29"/>
    <p:sldId id="284" r:id="rId30"/>
    <p:sldId id="285" r:id="rId31"/>
    <p:sldId id="286" r:id="rId32"/>
    <p:sldId id="287" r:id="rId33"/>
    <p:sldId id="288" r:id="rId34"/>
    <p:sldId id="293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0AA34-39F7-014B-A426-7CD0D9771862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E3423-0864-5747-965C-CC49D0DFD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0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1604E8-BCC9-0C48-A830-199CE675E945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b="1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rgbClr val="FFA402"/>
                </a:solidFill>
                <a:latin typeface="Arial Black"/>
                <a:ea typeface="+mn-ea"/>
                <a:cs typeface="Arial Black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8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2886" y="38093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986" y="380761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807" y="380904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8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  <a:prstGeom prst="rect">
            <a:avLst/>
          </a:prstGeom>
        </p:spPr>
        <p:txBody>
          <a:bodyPr/>
          <a:lstStyle>
            <a:lvl1pPr>
              <a:defRPr sz="1100" smtClean="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A621E6-4324-8A4D-B801-289B36DAE59F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06BFBE-7150-F54A-A69D-06FB6EF25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5697538" y="6178550"/>
            <a:ext cx="253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solidFill>
                  <a:srgbClr val="FF9205"/>
                </a:solidFill>
                <a:latin typeface="Arial Black" charset="0"/>
                <a:cs typeface="Arial Black" charset="0"/>
              </a:rPr>
              <a:t>THE NEW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70000"/>
        <a:buFont typeface="Wingdings" charset="0"/>
        <a:buChar char="ü"/>
        <a:defRPr sz="28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65000"/>
        <a:buFont typeface="Wingdings" charset="0"/>
        <a:buChar char="ü"/>
        <a:defRPr sz="2400"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sz="2000"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leswarner.us/indexppr.html" TargetMode="External"/><Relationship Id="rId4" Type="http://schemas.openxmlformats.org/officeDocument/2006/relationships/hyperlink" Target="http://www.charleswarner.us/art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arleswarner.us/media_sellin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NEGOTIATING OUTLINE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7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5"/>
            </a:pPr>
            <a:r>
              <a:rPr lang="en-US" dirty="0" smtClean="0"/>
              <a:t>Estimate the Ballpark, commit to Walk-</a:t>
            </a:r>
            <a:r>
              <a:rPr lang="en-US" dirty="0" smtClean="0"/>
              <a:t>Always </a:t>
            </a:r>
            <a:r>
              <a:rPr lang="en-US" dirty="0" smtClean="0"/>
              <a:t>and Set Anchors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Estimate the </a:t>
            </a:r>
            <a:r>
              <a:rPr lang="en-US" dirty="0" smtClean="0"/>
              <a:t>ballpark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Determine walk-</a:t>
            </a:r>
            <a:r>
              <a:rPr lang="en-US" dirty="0" err="1" smtClean="0"/>
              <a:t>aways</a:t>
            </a:r>
            <a:endParaRPr lang="en-US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Set anchors (first offer)</a:t>
            </a:r>
            <a:endParaRPr lang="en-US" dirty="0" smtClean="0"/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</a:t>
            </a:r>
            <a:r>
              <a:rPr lang="en-US" b="1" dirty="0" smtClean="0">
                <a:solidFill>
                  <a:srgbClr val="FF6600"/>
                </a:solidFill>
              </a:rPr>
              <a:t>: </a:t>
            </a:r>
            <a:r>
              <a:rPr lang="en-US" dirty="0" smtClean="0">
                <a:solidFill>
                  <a:srgbClr val="FF6600"/>
                </a:solidFill>
              </a:rPr>
              <a:t>Most settlements are close to the mid-point.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Always go into every negotiation with a commitment to your walk-</a:t>
            </a:r>
            <a:r>
              <a:rPr lang="en-US" dirty="0" err="1" smtClean="0">
                <a:solidFill>
                  <a:srgbClr val="FF6600"/>
                </a:solidFill>
              </a:rPr>
              <a:t>aways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12223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222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</a:t>
            </a:r>
            <a:r>
              <a:rPr lang="en-US" b="1" dirty="0" smtClean="0">
                <a:solidFill>
                  <a:srgbClr val="FF6600"/>
                </a:solidFill>
              </a:rPr>
              <a:t>: </a:t>
            </a:r>
            <a:r>
              <a:rPr lang="en-US" dirty="0" smtClean="0">
                <a:solidFill>
                  <a:srgbClr val="FF6600"/>
                </a:solidFill>
              </a:rPr>
              <a:t>Always have a a well-thought-out anchor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Rule: </a:t>
            </a:r>
            <a:r>
              <a:rPr lang="en-US" dirty="0">
                <a:solidFill>
                  <a:srgbClr val="FF6600"/>
                </a:solidFill>
              </a:rPr>
              <a:t>During negotiations, you must focus on your highest legitimate expectations (HLE),not your walk-</a:t>
            </a:r>
            <a:r>
              <a:rPr lang="en-US" dirty="0" err="1">
                <a:solidFill>
                  <a:srgbClr val="FF6600"/>
                </a:solidFill>
              </a:rPr>
              <a:t>aways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8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6"/>
            </a:pPr>
            <a:r>
              <a:rPr lang="en-US" dirty="0" smtClean="0"/>
              <a:t>Determining Bargaining Tactics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Acceptable: Auction, cherry-pick, crunch, flinch, good guy/bad guy, limited authority, nibble, price tag, red herring, silence, split the difference, take-it-or-leave-it and throw-</a:t>
            </a:r>
            <a:r>
              <a:rPr lang="en-US" dirty="0" err="1" smtClean="0"/>
              <a:t>aways</a:t>
            </a:r>
            <a:r>
              <a:rPr lang="en-US" dirty="0" smtClean="0"/>
              <a:t>.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Unacceptable: Big Bait, blackmail, change of pace, deliver garbage, renege, starvation, threats and walk-outs.</a:t>
            </a:r>
          </a:p>
        </p:txBody>
      </p:sp>
    </p:spTree>
    <p:extLst>
      <p:ext uri="{BB962C8B-B14F-4D97-AF65-F5344CB8AC3E}">
        <p14:creationId xmlns:p14="http://schemas.microsoft.com/office/powerpoint/2010/main" val="3740109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RULE: </a:t>
            </a:r>
            <a:r>
              <a:rPr lang="en-US" dirty="0">
                <a:solidFill>
                  <a:srgbClr val="FF6600"/>
                </a:solidFill>
              </a:rPr>
              <a:t>Never split the difference when it is in the other side’s favor or is not close to your </a:t>
            </a:r>
            <a:r>
              <a:rPr lang="en-US" dirty="0" smtClean="0">
                <a:solidFill>
                  <a:srgbClr val="FF6600"/>
                </a:solidFill>
              </a:rPr>
              <a:t>HLE. </a:t>
            </a:r>
            <a:r>
              <a:rPr lang="en-US" dirty="0">
                <a:solidFill>
                  <a:srgbClr val="FF6600"/>
                </a:solidFill>
              </a:rPr>
              <a:t>H</a:t>
            </a:r>
            <a:r>
              <a:rPr lang="en-US" dirty="0" smtClean="0">
                <a:solidFill>
                  <a:srgbClr val="FF6600"/>
                </a:solidFill>
              </a:rPr>
              <a:t>ave </a:t>
            </a:r>
            <a:r>
              <a:rPr lang="en-US" dirty="0">
                <a:solidFill>
                  <a:srgbClr val="FF6600"/>
                </a:solidFill>
              </a:rPr>
              <a:t>patience and continue negotiating. </a:t>
            </a:r>
            <a:endParaRPr lang="en-US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When faced with unacceptable or unethical bargaining tactics, name the tactics and tell the other side the names so the other side knows you are not fooled.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4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Never respond </a:t>
            </a:r>
            <a:r>
              <a:rPr lang="en-US" dirty="0" smtClean="0">
                <a:solidFill>
                  <a:srgbClr val="FF6600"/>
                </a:solidFill>
              </a:rPr>
              <a:t>emotionally. </a:t>
            </a:r>
            <a:r>
              <a:rPr lang="en-US" dirty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espond </a:t>
            </a:r>
            <a:r>
              <a:rPr lang="en-US" dirty="0" smtClean="0">
                <a:solidFill>
                  <a:srgbClr val="FF6600"/>
                </a:solidFill>
              </a:rPr>
              <a:t>calmly, politely and firmly.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Maneuvering for Dominance and Control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The other side only has the power you give it.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1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/>
            </a:pPr>
            <a:r>
              <a:rPr lang="en-US" dirty="0" smtClean="0"/>
              <a:t>Tactics to get </a:t>
            </a:r>
            <a:r>
              <a:rPr lang="en-US" dirty="0" smtClean="0"/>
              <a:t>you frustrated, angered: </a:t>
            </a:r>
            <a:r>
              <a:rPr lang="en-US" dirty="0" smtClean="0"/>
              <a:t>Interruptions, hurry-up, delay, keep-you-waiting and bring in the boss.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Check your ego at the door and don’t let your fear </a:t>
            </a:r>
            <a:r>
              <a:rPr lang="en-US" dirty="0" smtClean="0">
                <a:solidFill>
                  <a:srgbClr val="FF6600"/>
                </a:solidFill>
              </a:rPr>
              <a:t>or anger get </a:t>
            </a:r>
            <a:r>
              <a:rPr lang="en-US" dirty="0" smtClean="0">
                <a:solidFill>
                  <a:srgbClr val="FF6600"/>
                </a:solidFill>
              </a:rPr>
              <a:t>the better of </a:t>
            </a:r>
            <a:r>
              <a:rPr lang="en-US" dirty="0" smtClean="0">
                <a:solidFill>
                  <a:srgbClr val="FF6600"/>
                </a:solidFill>
              </a:rPr>
              <a:t>you. </a:t>
            </a:r>
            <a:r>
              <a:rPr lang="en-US" dirty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atience </a:t>
            </a:r>
            <a:r>
              <a:rPr lang="en-US" dirty="0" smtClean="0">
                <a:solidFill>
                  <a:srgbClr val="FF6600"/>
                </a:solidFill>
              </a:rPr>
              <a:t>always wins.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Whoever controls the negotiating agenda, controls the outcome.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536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In order to avoid negotiating on each element individually, package all the elements in a deal so the prices of the individual elements always add up to more than the package price.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Negotiate only after you’ve created value, early in a customer’s planning cycle and well before your imposed deadline. 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6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Negotiate at the highest level possible – only with the buying decision maker.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negotiate with your boss present if you can avoid it.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 Negotiate on your own turf if possible.</a:t>
            </a:r>
          </a:p>
        </p:txBody>
      </p:sp>
    </p:spTree>
    <p:extLst>
      <p:ext uri="{BB962C8B-B14F-4D97-AF65-F5344CB8AC3E}">
        <p14:creationId xmlns:p14="http://schemas.microsoft.com/office/powerpoint/2010/main" val="4101088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Negotiate face-to-face whenever possible.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If you have to negotiate on the phone, you be the caller.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12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4"/>
            </a:pPr>
            <a:r>
              <a:rPr lang="en-US" dirty="0" smtClean="0"/>
              <a:t>Bargaining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Warm-up</a:t>
            </a:r>
          </a:p>
          <a:p>
            <a:pPr marL="11588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Listen and get information 66 percent of the time, give information 33 percent of the time.</a:t>
            </a:r>
          </a:p>
          <a:p>
            <a:pPr marL="11588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Get the other side to state what they want at the beginning, and tell them what your issues are – get everything on the table.</a:t>
            </a:r>
            <a:endParaRPr lang="en-US" b="1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3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negotiate until you’ve created value and created a unique, differential competitive advantage.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discuss price until you’re read to negotiate and close.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4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2"/>
            </a:pPr>
            <a:r>
              <a:rPr lang="en-US" dirty="0" smtClean="0"/>
              <a:t>Open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Open first?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Open first to </a:t>
            </a:r>
            <a:r>
              <a:rPr lang="en-US" dirty="0" smtClean="0">
                <a:solidFill>
                  <a:srgbClr val="FF6600"/>
                </a:solidFill>
              </a:rPr>
              <a:t>set an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anchor, except when you don’t know the other side.</a:t>
            </a:r>
          </a:p>
          <a:p>
            <a:pPr marL="1428750" lvl="2" indent="-514350">
              <a:buFont typeface="+mj-lt"/>
              <a:buAutoNum type="romanUcPeriod" startAt="2"/>
            </a:pPr>
            <a:r>
              <a:rPr lang="en-US" dirty="0" smtClean="0"/>
              <a:t>Open optimistically or realistically?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When in doubt, open optimistically and have room to </a:t>
            </a:r>
            <a:r>
              <a:rPr lang="en-US" dirty="0" smtClean="0">
                <a:solidFill>
                  <a:srgbClr val="FF6600"/>
                </a:solidFill>
              </a:rPr>
              <a:t>come </a:t>
            </a:r>
            <a:r>
              <a:rPr lang="en-US" dirty="0" smtClean="0">
                <a:solidFill>
                  <a:srgbClr val="FF6600"/>
                </a:solidFill>
              </a:rPr>
              <a:t>down.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6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You never get anything you don’t ask for, so ask for more than you hope to get.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Get bad news out of the way early.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include most of the other side’s requests in your initial offer.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52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3"/>
            </a:pPr>
            <a:r>
              <a:rPr lang="en-US" dirty="0" smtClean="0"/>
              <a:t>Frames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Always frame all of your offers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1754794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Framing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</a:rPr>
              <a:t>Frame all of your offers.</a:t>
            </a:r>
          </a:p>
          <a:p>
            <a:pPr lvl="1"/>
            <a:r>
              <a:rPr lang="en-US" sz="2000">
                <a:latin typeface="Calibri" charset="0"/>
              </a:rPr>
              <a:t>Framing emphasizes the value of your offer.</a:t>
            </a:r>
          </a:p>
          <a:p>
            <a:pPr lvl="1"/>
            <a:r>
              <a:rPr lang="en-US" sz="2000">
                <a:latin typeface="Calibri" charset="0"/>
              </a:rPr>
              <a:t>Framing provides justification for the other side to make concessions.</a:t>
            </a:r>
          </a:p>
          <a:p>
            <a:pPr lvl="1"/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Calibri" charset="0"/>
              </a:rPr>
              <a:t>Just pennies a day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Calibri" charset="0"/>
              </a:rPr>
              <a:t> frames an offer.</a:t>
            </a:r>
          </a:p>
          <a:p>
            <a:r>
              <a:rPr lang="en-US" sz="2400">
                <a:latin typeface="Calibri" charset="0"/>
              </a:rPr>
              <a:t>To those who like to win, frame as a gain, a win – emphasize benefits.</a:t>
            </a:r>
          </a:p>
          <a:p>
            <a:r>
              <a:rPr lang="en-US" sz="2400">
                <a:latin typeface="Calibri" charset="0"/>
              </a:rPr>
              <a:t>For those who are afraid to lose (losses loom larger than gains to many), frame as a possible loss – emphasize the pain and shame of losing.</a:t>
            </a:r>
          </a:p>
        </p:txBody>
      </p:sp>
    </p:spTree>
    <p:extLst>
      <p:ext uri="{BB962C8B-B14F-4D97-AF65-F5344CB8AC3E}">
        <p14:creationId xmlns:p14="http://schemas.microsoft.com/office/powerpoint/2010/main" val="1752743727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Framing Example</a:t>
            </a:r>
          </a:p>
        </p:txBody>
      </p:sp>
      <p:sp>
        <p:nvSpPr>
          <p:cNvPr id="82946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227138"/>
            <a:ext cx="7313613" cy="4056062"/>
          </a:xfrm>
        </p:spPr>
        <p:txBody>
          <a:bodyPr/>
          <a:lstStyle/>
          <a:p>
            <a:r>
              <a:rPr lang="en-US" sz="2400" dirty="0">
                <a:latin typeface="Calibri" charset="0"/>
              </a:rPr>
              <a:t>Group I</a:t>
            </a:r>
            <a:endParaRPr lang="en-US" sz="2400" b="1" dirty="0">
              <a:latin typeface="Calibri" charset="0"/>
            </a:endParaRPr>
          </a:p>
          <a:p>
            <a:pPr lvl="1">
              <a:buFontTx/>
              <a:buChar char="1"/>
            </a:pPr>
            <a:r>
              <a:rPr lang="en-US" dirty="0">
                <a:latin typeface="Calibri" charset="0"/>
              </a:rPr>
              <a:t>If Program A is adopted, 200 people will be saved.</a:t>
            </a:r>
          </a:p>
          <a:p>
            <a:pPr lvl="1">
              <a:buFontTx/>
              <a:buChar char="2"/>
            </a:pPr>
            <a:r>
              <a:rPr lang="en-US" dirty="0">
                <a:latin typeface="Calibri" charset="0"/>
              </a:rPr>
              <a:t>If Program B is adopted, 1/3 probability that all will be saved, 2/3 probability that none will be saved.</a:t>
            </a:r>
          </a:p>
          <a:p>
            <a:r>
              <a:rPr lang="en-US" sz="2400" dirty="0">
                <a:latin typeface="Calibri" charset="0"/>
              </a:rPr>
              <a:t>Group II</a:t>
            </a:r>
            <a:endParaRPr lang="en-US" sz="2400" b="1" dirty="0">
              <a:latin typeface="Calibri" charset="0"/>
            </a:endParaRPr>
          </a:p>
          <a:p>
            <a:pPr lvl="1">
              <a:buFontTx/>
              <a:buChar char="1"/>
            </a:pPr>
            <a:r>
              <a:rPr lang="en-US" dirty="0">
                <a:latin typeface="Calibri" charset="0"/>
              </a:rPr>
              <a:t>If Program A is adopted, 400 people will die.</a:t>
            </a:r>
          </a:p>
          <a:p>
            <a:pPr lvl="1">
              <a:buFontTx/>
              <a:buChar char="2"/>
            </a:pPr>
            <a:r>
              <a:rPr lang="en-US" dirty="0">
                <a:latin typeface="Calibri" charset="0"/>
              </a:rPr>
              <a:t>If Program B is adopted, 1/3 probability that all will be saved, 2/3 probability that none will be saved.</a:t>
            </a:r>
            <a:endParaRPr lang="en-US" b="1" dirty="0">
              <a:latin typeface="Calibri" charset="0"/>
            </a:endParaRPr>
          </a:p>
          <a:p>
            <a:r>
              <a:rPr lang="en-US" sz="2400" dirty="0">
                <a:latin typeface="Calibri" charset="0"/>
              </a:rPr>
              <a:t>76% in Group I chose Program A, only 12% in Group II chose Program A.</a:t>
            </a:r>
          </a:p>
        </p:txBody>
      </p:sp>
    </p:spTree>
    <p:extLst>
      <p:ext uri="{BB962C8B-B14F-4D97-AF65-F5344CB8AC3E}">
        <p14:creationId xmlns:p14="http://schemas.microsoft.com/office/powerpoint/2010/main" val="1008556858"/>
      </p:ext>
    </p:extLst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200" lvl="1" indent="-514350">
              <a:buFont typeface="+mj-lt"/>
              <a:buAutoNum type="alphaLcPeriod" startAt="4"/>
            </a:pPr>
            <a:r>
              <a:rPr lang="en-US" dirty="0"/>
              <a:t>Signaling Leverage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Rule: </a:t>
            </a:r>
            <a:r>
              <a:rPr lang="en-US" dirty="0">
                <a:solidFill>
                  <a:srgbClr val="FF6600"/>
                </a:solidFill>
              </a:rPr>
              <a:t>Confidence is everything; whoever blinks first wins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If you have leverage, use it gently, but use it.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97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5"/>
            </a:pPr>
            <a:r>
              <a:rPr lang="en-US" dirty="0" smtClean="0"/>
              <a:t>Making Concessions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Never begin with a major concession.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just concede, try to trade. If you give up something, always try to get something in return.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6107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Give the first concession on an unimportant issue, and get a concession from the other side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The other side’s first concession is in its least important area.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Make the other side work hard for everything, they will appreciate it more.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44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06513" lvl="2" indent="-514350">
              <a:buFont typeface="+mj-lt"/>
              <a:buAutoNum type="romanUcPeriod"/>
            </a:pPr>
            <a:r>
              <a:rPr lang="en-US" dirty="0" smtClean="0"/>
              <a:t>Develop an effective concession pattern that signals when you get close to your walk-away.</a:t>
            </a:r>
          </a:p>
          <a:p>
            <a:pPr marL="792163" lvl="2" indent="0">
              <a:buNone/>
            </a:pPr>
            <a:r>
              <a:rPr lang="en-US" dirty="0" smtClean="0">
                <a:latin typeface="Calibri" charset="0"/>
              </a:rPr>
              <a:t>		Which </a:t>
            </a:r>
            <a:r>
              <a:rPr lang="en-US" dirty="0">
                <a:latin typeface="Calibri" charset="0"/>
              </a:rPr>
              <a:t>tactic is best? </a:t>
            </a:r>
            <a:endParaRPr lang="en-US" dirty="0" smtClean="0">
              <a:latin typeface="Calibri" charset="0"/>
            </a:endParaRPr>
          </a:p>
          <a:p>
            <a:pPr marL="792163" lvl="2" indent="0">
              <a:buNone/>
            </a:pPr>
            <a:endParaRPr lang="en-US" dirty="0" smtClean="0">
              <a:latin typeface="Calibri" charset="0"/>
            </a:endParaRPr>
          </a:p>
          <a:p>
            <a:pPr marL="792163" lvl="2" indent="0">
              <a:buNone/>
            </a:pPr>
            <a:endParaRPr lang="en-US" dirty="0">
              <a:latin typeface="Calibri" charset="0"/>
            </a:endParaRPr>
          </a:p>
          <a:p>
            <a:pPr marL="792163" lvl="2" indent="0">
              <a:buNone/>
            </a:pPr>
            <a:endParaRPr lang="en-US" dirty="0">
              <a:latin typeface="Calibri" charset="0"/>
            </a:endParaRPr>
          </a:p>
          <a:p>
            <a:pPr marL="792163" lvl="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259408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1.   25%     25%     25%      25%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2.     0        50 %      0         50%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3.     0         0           0       100%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4. 100%     0           0           0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5.   10%     20%      30%     40%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Verdana"/>
              </a:rPr>
              <a:t>6.   30%     20%     10%       5% </a:t>
            </a:r>
          </a:p>
        </p:txBody>
      </p:sp>
    </p:spTree>
    <p:extLst>
      <p:ext uri="{BB962C8B-B14F-4D97-AF65-F5344CB8AC3E}">
        <p14:creationId xmlns:p14="http://schemas.microsoft.com/office/powerpoint/2010/main" val="2127317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6"/>
            </a:pPr>
            <a:r>
              <a:rPr lang="en-US" dirty="0" smtClean="0"/>
              <a:t>Building Agreement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Summarize agreements and restate the other side’s position on a regular basis.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Be patient – with patience and hard work in exploring alternatives, you can make the deal better for both sides.</a:t>
            </a:r>
            <a:endParaRPr lang="en-US" b="1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5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Elements in the Negotiating and Closing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Negotiating Approach</a:t>
            </a:r>
          </a:p>
          <a:p>
            <a:pPr marL="908050" lvl="1">
              <a:buFont typeface="+mj-lt"/>
              <a:buAutoNum type="alphaLcPeriod"/>
            </a:pPr>
            <a:r>
              <a:rPr lang="en-US" dirty="0" smtClean="0"/>
              <a:t>Information-Based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Information about your customers and their competitors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Information about your competitors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Information about the other side’s cultural background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The attitudes and tactics of the other side</a:t>
            </a:r>
          </a:p>
          <a:p>
            <a:pPr marL="1081087" lvl="1" indent="-514350">
              <a:buFont typeface="+mj-lt"/>
              <a:buAutoNum type="alphaLcPeriod"/>
            </a:pPr>
            <a:r>
              <a:rPr lang="en-US" dirty="0" smtClean="0"/>
              <a:t>Relationship-Based</a:t>
            </a:r>
          </a:p>
          <a:p>
            <a:pPr marL="1081087" lvl="1" indent="-514350">
              <a:buFont typeface="+mj-lt"/>
              <a:buAutoNum type="alphaLcPeriod"/>
            </a:pPr>
            <a:r>
              <a:rPr lang="en-US" dirty="0" smtClean="0"/>
              <a:t>Ethical</a:t>
            </a:r>
          </a:p>
          <a:p>
            <a:pPr marL="1081087" lvl="1" indent="-514350">
              <a:buFont typeface="+mj-lt"/>
              <a:buAutoNum type="alphaLcPeriod"/>
            </a:pPr>
            <a:r>
              <a:rPr lang="en-US" dirty="0" smtClean="0"/>
              <a:t>Flexibl</a:t>
            </a:r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78246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 smtClean="0"/>
              <a:t>Closing and Gaining Commitment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Expect to close.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When you walk-away, always leave the door open.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48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UcPeriod"/>
            </a:pPr>
            <a:r>
              <a:rPr lang="en-US" dirty="0" smtClean="0"/>
              <a:t>Trial Closes: The Direct Close, the Assumption Close, the Summary Close, the Silent Close, the Pin-Down Close and the T-Account Close.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Use trial closes throughout the negotiating process.</a:t>
            </a:r>
          </a:p>
          <a:p>
            <a:pPr marL="965200" lvl="1" indent="-514350">
              <a:buFont typeface="+mj-lt"/>
              <a:buAutoNum type="alphaUcPeriod" startAt="2"/>
            </a:pPr>
            <a:r>
              <a:rPr lang="en-US" dirty="0" smtClean="0"/>
              <a:t>Choice Closes: The Choice Close and the Minor Point Close.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71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200" lvl="1" indent="-514350">
              <a:buFont typeface="+mj-lt"/>
              <a:buAutoNum type="alphaUcPeriod" startAt="3"/>
            </a:pPr>
            <a:r>
              <a:rPr lang="en-US" dirty="0" smtClean="0"/>
              <a:t>Clincher Close (have a concession in your back pocket and use it at the end to clinch the deal).</a:t>
            </a:r>
          </a:p>
          <a:p>
            <a:pPr marL="965200" lvl="1" indent="-514350">
              <a:buFont typeface="+mj-lt"/>
              <a:buAutoNum type="alphaUcPeriod" startAt="3"/>
            </a:pPr>
            <a:r>
              <a:rPr lang="en-US" dirty="0" smtClean="0"/>
              <a:t>Last-Resort Closes: The “Make-Me-An-Offer” Close, the “What-Will-It-Take” Close and the “What-Did-I-Do-Wrong” Close.</a:t>
            </a:r>
          </a:p>
          <a:p>
            <a:pPr marL="965200" lvl="1" indent="-514350">
              <a:buFont typeface="+mj-lt"/>
              <a:buAutoNum type="alphaUcPeriod" startAt="3"/>
            </a:pPr>
            <a:r>
              <a:rPr lang="en-US" dirty="0" smtClean="0"/>
              <a:t>Bad, Never-Use Closes: The Poor-Me Close, Now-You-See-It-Now-You-Don’t Close and the For-You-Only Close.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07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close too aggressively; always keep the relationship in mind.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When closing, confidence is vital – you cannot signal your fear of </a:t>
            </a:r>
            <a:r>
              <a:rPr lang="en-US" dirty="0" smtClean="0">
                <a:solidFill>
                  <a:srgbClr val="FF6600"/>
                </a:solidFill>
              </a:rPr>
              <a:t>losing or your need </a:t>
            </a:r>
            <a:r>
              <a:rPr lang="en-US" dirty="0" smtClean="0">
                <a:solidFill>
                  <a:srgbClr val="FF6600"/>
                </a:solidFill>
              </a:rPr>
              <a:t>to close fast.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Have confidence that you can give the other side a “good deal” – their definition of a good deal.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739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sz="4000">
                <a:latin typeface="Calibri" charset="0"/>
              </a:rPr>
              <a:t>Confidence Gives You Power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3613" cy="4056062"/>
          </a:xfrm>
        </p:spPr>
        <p:txBody>
          <a:bodyPr lIns="92075" tIns="46038" rIns="92075" bIns="46038"/>
          <a:lstStyle/>
          <a:p>
            <a:r>
              <a:rPr lang="en-US" dirty="0" smtClean="0">
                <a:latin typeface="Calibri" charset="0"/>
              </a:rPr>
              <a:t>Have confidence that the </a:t>
            </a:r>
            <a:r>
              <a:rPr lang="en-US" dirty="0">
                <a:latin typeface="Calibri" charset="0"/>
              </a:rPr>
              <a:t>buyer will never be forgiven for not </a:t>
            </a:r>
            <a:r>
              <a:rPr lang="en-US" i="1" dirty="0">
                <a:latin typeface="Calibri" charset="0"/>
              </a:rPr>
              <a:t>asking</a:t>
            </a:r>
            <a:r>
              <a:rPr lang="en-US" dirty="0">
                <a:latin typeface="Calibri" charset="0"/>
              </a:rPr>
              <a:t> for a lower price (or better deal), but will always be forgiven for not getting it.</a:t>
            </a:r>
          </a:p>
          <a:p>
            <a:r>
              <a:rPr lang="en-US" dirty="0" smtClean="0">
                <a:latin typeface="Calibri" charset="0"/>
              </a:rPr>
              <a:t>Recognizing </a:t>
            </a:r>
            <a:r>
              <a:rPr lang="en-US" dirty="0">
                <a:latin typeface="Calibri" charset="0"/>
              </a:rPr>
              <a:t>negotiating </a:t>
            </a:r>
            <a:r>
              <a:rPr lang="en-US" dirty="0" smtClean="0">
                <a:latin typeface="Calibri" charset="0"/>
              </a:rPr>
              <a:t>tactics gives you confidence.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Accuse the other side of not being fair – </a:t>
            </a:r>
            <a:r>
              <a:rPr lang="en-US" dirty="0" smtClean="0">
                <a:latin typeface="Calibri" charset="0"/>
              </a:rPr>
              <a:t>flinch – gives you confidence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Take reasonable risks – equate risk with a positive outcome. </a:t>
            </a:r>
          </a:p>
        </p:txBody>
      </p:sp>
    </p:spTree>
    <p:extLst>
      <p:ext uri="{BB962C8B-B14F-4D97-AF65-F5344CB8AC3E}">
        <p14:creationId xmlns:p14="http://schemas.microsoft.com/office/powerpoint/2010/main" val="1580584322"/>
      </p:ext>
    </p:extLst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UcPeriod" startAt="6"/>
            </a:pPr>
            <a:r>
              <a:rPr lang="en-US" dirty="0" smtClean="0"/>
              <a:t>Types of Good Deals:</a:t>
            </a:r>
          </a:p>
          <a:p>
            <a:pPr lvl="2"/>
            <a:r>
              <a:rPr lang="en-US" dirty="0" smtClean="0"/>
              <a:t>Got a low price</a:t>
            </a:r>
          </a:p>
          <a:p>
            <a:pPr lvl="2"/>
            <a:r>
              <a:rPr lang="en-US" dirty="0" smtClean="0"/>
              <a:t>Got something someone else wanted</a:t>
            </a:r>
          </a:p>
          <a:p>
            <a:pPr lvl="2"/>
            <a:r>
              <a:rPr lang="en-US" dirty="0" smtClean="0"/>
              <a:t>Got high quality and a low price</a:t>
            </a:r>
          </a:p>
          <a:p>
            <a:pPr lvl="2"/>
            <a:r>
              <a:rPr lang="en-US" dirty="0" smtClean="0"/>
              <a:t>Got the last one</a:t>
            </a:r>
          </a:p>
          <a:p>
            <a:pPr lvl="2"/>
            <a:r>
              <a:rPr lang="en-US" dirty="0" smtClean="0"/>
              <a:t>Got a warranty or guarantee</a:t>
            </a:r>
          </a:p>
          <a:p>
            <a:pPr lvl="2"/>
            <a:r>
              <a:rPr lang="en-US" dirty="0" smtClean="0"/>
              <a:t>Low risk of dissatisfaction</a:t>
            </a:r>
          </a:p>
          <a:p>
            <a:pPr lvl="2"/>
            <a:r>
              <a:rPr lang="en-US" dirty="0" smtClean="0"/>
              <a:t>Got a discount</a:t>
            </a:r>
          </a:p>
          <a:p>
            <a:pPr lvl="2"/>
            <a:r>
              <a:rPr lang="en-US" dirty="0" smtClean="0"/>
              <a:t>Got something else thrown in</a:t>
            </a:r>
          </a:p>
          <a:p>
            <a:pPr lvl="2"/>
            <a:r>
              <a:rPr lang="en-US" dirty="0" smtClean="0"/>
              <a:t>Got good results from advertising</a:t>
            </a:r>
          </a:p>
          <a:p>
            <a:pPr lvl="2"/>
            <a:r>
              <a:rPr lang="en-US" dirty="0" smtClean="0"/>
              <a:t>Got a good deal compared to other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91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UcPeriod" startAt="7"/>
            </a:pPr>
            <a:r>
              <a:rPr lang="en-US" dirty="0" smtClean="0"/>
              <a:t>Get Commitment:</a:t>
            </a:r>
          </a:p>
          <a:p>
            <a:pPr lvl="2"/>
            <a:r>
              <a:rPr lang="en-US" dirty="0" smtClean="0"/>
              <a:t>Social Ritual</a:t>
            </a:r>
          </a:p>
          <a:p>
            <a:pPr lvl="2"/>
            <a:r>
              <a:rPr lang="en-US" dirty="0" smtClean="0"/>
              <a:t>Public Announcement</a:t>
            </a:r>
          </a:p>
          <a:p>
            <a:pPr lvl="2"/>
            <a:r>
              <a:rPr lang="en-US" dirty="0" smtClean="0"/>
              <a:t>Accountability (contract)</a:t>
            </a:r>
          </a:p>
          <a:p>
            <a:pPr lvl="2"/>
            <a:r>
              <a:rPr lang="en-US" dirty="0" smtClean="0"/>
              <a:t>Simultaneous Exchange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Once you get commitment, say ”thank you,” shut up and leave quickly.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26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 smtClean="0"/>
              <a:t>Putting It All Together: Creating a Negotiating and Closing Plan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Always rehearse your negotiating and closing plan.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After every negotiating, debrief.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77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Further Study</a:t>
            </a:r>
          </a:p>
        </p:txBody>
      </p:sp>
      <p:sp>
        <p:nvSpPr>
          <p:cNvPr id="13107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3613" cy="405606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Read </a:t>
            </a:r>
            <a:r>
              <a:rPr lang="en-US" i="1" dirty="0">
                <a:latin typeface="Calibri" charset="0"/>
              </a:rPr>
              <a:t>Media Selling, 4</a:t>
            </a:r>
            <a:r>
              <a:rPr lang="en-US" i="1" baseline="30000" dirty="0">
                <a:latin typeface="Calibri" charset="0"/>
              </a:rPr>
              <a:t>th</a:t>
            </a:r>
            <a:r>
              <a:rPr lang="en-US" i="1" dirty="0">
                <a:latin typeface="Calibri" charset="0"/>
              </a:rPr>
              <a:t> edition, </a:t>
            </a:r>
            <a:r>
              <a:rPr lang="en-US" dirty="0">
                <a:latin typeface="Calibri" charset="0"/>
              </a:rPr>
              <a:t>Chapter 12 (“Negotiating and Closing”)</a:t>
            </a:r>
            <a:r>
              <a:rPr lang="en-US" i="1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available </a:t>
            </a:r>
            <a:r>
              <a:rPr lang="en-US" dirty="0" smtClean="0">
                <a:latin typeface="Calibri" charset="0"/>
              </a:rPr>
              <a:t>at</a:t>
            </a:r>
          </a:p>
          <a:p>
            <a:pPr lvl="1"/>
            <a:r>
              <a:rPr lang="en-US" dirty="0" smtClean="0">
                <a:latin typeface="Calibri" charset="0"/>
                <a:hlinkClick r:id="rId2"/>
              </a:rPr>
              <a:t>www.charleswarner.us</a:t>
            </a:r>
            <a:r>
              <a:rPr lang="en-US" dirty="0">
                <a:latin typeface="Calibri" charset="0"/>
                <a:hlinkClick r:id="rId2"/>
              </a:rPr>
              <a:t>/media_selling.html</a:t>
            </a:r>
            <a:r>
              <a:rPr lang="en-US" dirty="0">
                <a:latin typeface="Calibri" charset="0"/>
              </a:rPr>
              <a:t> </a:t>
            </a:r>
          </a:p>
          <a:p>
            <a:r>
              <a:rPr lang="en-US" dirty="0">
                <a:latin typeface="Calibri" charset="0"/>
              </a:rPr>
              <a:t>Download, read and study the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Calibri" charset="0"/>
              </a:rPr>
              <a:t>Negotiating and Closing Outline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Calibri" charset="0"/>
              </a:rPr>
              <a:t> available </a:t>
            </a:r>
            <a:r>
              <a:rPr lang="en-US" altLang="ja-JP" dirty="0" smtClean="0">
                <a:latin typeface="Calibri" charset="0"/>
              </a:rPr>
              <a:t>at</a:t>
            </a:r>
          </a:p>
          <a:p>
            <a:pPr lvl="1"/>
            <a:r>
              <a:rPr lang="en-US" altLang="ja-JP" dirty="0" smtClean="0">
                <a:latin typeface="Calibri" charset="0"/>
                <a:hlinkClick r:id="rId3"/>
              </a:rPr>
              <a:t>www.charleswarner.us</a:t>
            </a:r>
            <a:r>
              <a:rPr lang="en-US" altLang="ja-JP" dirty="0">
                <a:latin typeface="Calibri" charset="0"/>
                <a:hlinkClick r:id="rId3"/>
              </a:rPr>
              <a:t>/indexppr.html</a:t>
            </a:r>
            <a:r>
              <a:rPr lang="en-US" altLang="ja-JP" dirty="0">
                <a:latin typeface="Calibri" charset="0"/>
              </a:rPr>
              <a:t>. </a:t>
            </a:r>
          </a:p>
          <a:p>
            <a:r>
              <a:rPr lang="en-US" dirty="0">
                <a:latin typeface="Calibri" charset="0"/>
              </a:rPr>
              <a:t>Download, read and study the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Calibri" charset="0"/>
              </a:rPr>
              <a:t>Negotiating Styles and Patterns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Calibri" charset="0"/>
              </a:rPr>
              <a:t> available </a:t>
            </a:r>
            <a:r>
              <a:rPr lang="en-US" altLang="ja-JP" dirty="0" smtClean="0">
                <a:latin typeface="Calibri" charset="0"/>
              </a:rPr>
              <a:t>at</a:t>
            </a:r>
          </a:p>
          <a:p>
            <a:pPr lvl="1"/>
            <a:r>
              <a:rPr lang="en-US" altLang="ja-JP" dirty="0" smtClean="0">
                <a:latin typeface="Calibri" charset="0"/>
                <a:hlinkClick r:id="rId4"/>
              </a:rPr>
              <a:t>www.charleswarner.us</a:t>
            </a:r>
            <a:r>
              <a:rPr lang="en-US" altLang="ja-JP" dirty="0">
                <a:latin typeface="Calibri" charset="0"/>
                <a:hlinkClick r:id="rId4"/>
              </a:rPr>
              <a:t>/artindex.html</a:t>
            </a:r>
            <a:endParaRPr lang="en-US" altLang="ja-JP" dirty="0">
              <a:latin typeface="Calibri" charset="0"/>
            </a:endParaRPr>
          </a:p>
          <a:p>
            <a:pPr marL="0" indent="0">
              <a:buNone/>
            </a:pPr>
            <a:r>
              <a:rPr lang="en-US" altLang="ja-JP" dirty="0">
                <a:latin typeface="Calibri" charset="0"/>
              </a:rPr>
              <a:t> </a:t>
            </a: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4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Preparation</a:t>
            </a:r>
          </a:p>
          <a:p>
            <a:pPr marL="908050" lvl="1">
              <a:buFont typeface="+mj-lt"/>
              <a:buAutoNum type="alphaLcPeriod"/>
            </a:pPr>
            <a:r>
              <a:rPr lang="en-US" dirty="0" smtClean="0"/>
              <a:t>Assess the Situation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Balanced concerns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Relationships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Transactions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Tacit coordination</a:t>
            </a:r>
          </a:p>
          <a:p>
            <a:pPr marL="1081087" lvl="1" indent="-514350">
              <a:buFont typeface="+mj-lt"/>
              <a:buAutoNum type="alphaLcPeriod"/>
            </a:pPr>
            <a:r>
              <a:rPr lang="en-US" dirty="0" smtClean="0"/>
              <a:t>Assess Negotiating Styles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Competitors *</a:t>
            </a:r>
            <a:endParaRPr lang="en-US" dirty="0" smtClean="0"/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Accommodators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Conflict Avoiders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Problem Solvers</a:t>
            </a:r>
          </a:p>
          <a:p>
            <a:pPr marL="1422400" lvl="2" indent="-514350">
              <a:buFont typeface="+mj-lt"/>
              <a:buAutoNum type="romanUcPeriod"/>
            </a:pPr>
            <a:r>
              <a:rPr lang="en-US" dirty="0" smtClean="0"/>
              <a:t>Cooperators *</a:t>
            </a:r>
            <a:endParaRPr lang="en-US" dirty="0" smtClean="0"/>
          </a:p>
          <a:p>
            <a:pPr marL="1422400" lvl="2" indent="-5143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1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Match the other side’s style (cooperative or competitive)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0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200" lvl="1" indent="-514350">
              <a:buFont typeface="+mj-lt"/>
              <a:buAutoNum type="alphaLcPeriod" startAt="3"/>
            </a:pPr>
            <a:r>
              <a:rPr lang="en-US" dirty="0" smtClean="0"/>
              <a:t>Identify Interests, Set </a:t>
            </a:r>
            <a:r>
              <a:rPr lang="en-US" dirty="0" smtClean="0"/>
              <a:t>Objectives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Determine </a:t>
            </a:r>
            <a:r>
              <a:rPr lang="en-US" dirty="0" smtClean="0"/>
              <a:t>Targets</a:t>
            </a:r>
          </a:p>
          <a:p>
            <a:pPr marL="1306513" lvl="2" indent="-514350">
              <a:buFont typeface="+mj-lt"/>
              <a:buAutoNum type="romanUcPeriod"/>
            </a:pPr>
            <a:r>
              <a:rPr lang="en-US" dirty="0" smtClean="0"/>
              <a:t>Identify both side’s interests.</a:t>
            </a:r>
          </a:p>
          <a:p>
            <a:pPr marL="1306513" lvl="2" indent="-514350">
              <a:buFont typeface="+mj-lt"/>
              <a:buAutoNum type="romanUcPeriod"/>
            </a:pPr>
            <a:r>
              <a:rPr lang="en-US" dirty="0" smtClean="0"/>
              <a:t>Set </a:t>
            </a:r>
            <a:r>
              <a:rPr lang="en-US" dirty="0" smtClean="0"/>
              <a:t>MADCUD </a:t>
            </a:r>
            <a:r>
              <a:rPr lang="en-US" dirty="0" smtClean="0"/>
              <a:t>objectives (Measurable, Attainable, Demanding, Consistent with company goals, Under control of the individual and </a:t>
            </a:r>
            <a:r>
              <a:rPr lang="en-US" dirty="0" err="1" smtClean="0"/>
              <a:t>Deadlined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When selling a perishable product, always set a deadline on your offers.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5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735138"/>
            <a:ext cx="7313613" cy="4056062"/>
          </a:xfrm>
        </p:spPr>
        <p:txBody>
          <a:bodyPr/>
          <a:lstStyle/>
          <a:p>
            <a:pPr marL="1306513" lvl="2" indent="-514350">
              <a:buFont typeface="+mj-lt"/>
              <a:buAutoNum type="romanUcPeriod" startAt="3"/>
            </a:pPr>
            <a:r>
              <a:rPr lang="en-US" dirty="0" smtClean="0"/>
              <a:t>Determine </a:t>
            </a:r>
            <a:r>
              <a:rPr lang="en-US" dirty="0" smtClean="0"/>
              <a:t>Targets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Make a commitment to your objectives and targets, write them down and tell someone about them.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1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lphaLcPeriod" startAt="4"/>
            </a:pPr>
            <a:r>
              <a:rPr lang="en-US" dirty="0" smtClean="0"/>
              <a:t>Assess Leverage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/>
              <a:t>BATNAs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Always go into a negotiation with a BATNA</a:t>
            </a:r>
            <a:r>
              <a:rPr lang="en-US" dirty="0" smtClean="0"/>
              <a:t>.</a:t>
            </a:r>
          </a:p>
          <a:p>
            <a:pPr marL="1428750" lvl="2" indent="-514350">
              <a:buFont typeface="+mj-lt"/>
              <a:buAutoNum type="romanUcPeriod" startAt="2"/>
            </a:pPr>
            <a:r>
              <a:rPr lang="en-US" dirty="0" smtClean="0"/>
              <a:t>Tit-for-tat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Use-tit-for-tat to teach the other side to cooperate.</a:t>
            </a:r>
          </a:p>
          <a:p>
            <a:pPr marL="122237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Don’t use tit-for-tat if the other side is much more powerful. Stick to your principles humbly.</a:t>
            </a:r>
            <a:endParaRPr lang="en-US" b="1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06513" lvl="2" indent="-514350">
              <a:buFont typeface="+mj-lt"/>
              <a:buAutoNum type="romanUcPeriod" startAt="3"/>
            </a:pPr>
            <a:r>
              <a:rPr lang="en-US" dirty="0" smtClean="0"/>
              <a:t>Warning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Never </a:t>
            </a:r>
            <a:r>
              <a:rPr lang="en-US" dirty="0" smtClean="0">
                <a:solidFill>
                  <a:srgbClr val="FF6600"/>
                </a:solidFill>
              </a:rPr>
              <a:t>threaten; </a:t>
            </a:r>
            <a:r>
              <a:rPr lang="en-US" dirty="0" smtClean="0">
                <a:solidFill>
                  <a:srgbClr val="FF6600"/>
                </a:solidFill>
              </a:rPr>
              <a:t>politely warn instead.</a:t>
            </a:r>
          </a:p>
          <a:p>
            <a:pPr marL="1306513" lvl="2" indent="-514350">
              <a:buFont typeface="+mj-lt"/>
              <a:buAutoNum type="romanUcPeriod" startAt="4"/>
            </a:pPr>
            <a:r>
              <a:rPr lang="en-US" dirty="0" smtClean="0"/>
              <a:t>Bluffs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Rule: </a:t>
            </a:r>
            <a:r>
              <a:rPr lang="en-US" dirty="0" smtClean="0">
                <a:solidFill>
                  <a:srgbClr val="FF6600"/>
                </a:solidFill>
              </a:rPr>
              <a:t>If you bluff, use a mixed strategy and occasionally bluff on a random basis</a:t>
            </a:r>
            <a:r>
              <a:rPr lang="en-US" dirty="0" smtClean="0">
                <a:solidFill>
                  <a:srgbClr val="FF6600"/>
                </a:solidFill>
              </a:rPr>
              <a:t>. (bluffing is for experts only.)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00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TanTNS.potx</Template>
  <TotalTime>345</TotalTime>
  <Words>1774</Words>
  <Application>Microsoft Macintosh PowerPoint</Application>
  <PresentationFormat>On-screen Show (4:3)</PresentationFormat>
  <Paragraphs>166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Inkwell</vt:lpstr>
      <vt:lpstr>NEGOTIATING OUTLINE</vt:lpstr>
      <vt:lpstr>Negotiating</vt:lpstr>
      <vt:lpstr>The Five Elements in the Negotiating and Closing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Framing</vt:lpstr>
      <vt:lpstr>Framing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Confidence Gives You Power</vt:lpstr>
      <vt:lpstr>PowerPoint Presentation</vt:lpstr>
      <vt:lpstr>PowerPoint Presentation</vt:lpstr>
      <vt:lpstr>PowerPoint Presentation</vt:lpstr>
      <vt:lpstr>Further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Outline (Media Sales and Sales Management)</dc:title>
  <dc:creator>Charles Warner</dc:creator>
  <cp:lastModifiedBy>Charles Warner</cp:lastModifiedBy>
  <cp:revision>18</cp:revision>
  <dcterms:created xsi:type="dcterms:W3CDTF">2014-10-16T14:45:57Z</dcterms:created>
  <dcterms:modified xsi:type="dcterms:W3CDTF">2014-10-17T02:51:34Z</dcterms:modified>
</cp:coreProperties>
</file>