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512" r:id="rId5"/>
    <p:sldId id="627" r:id="rId6"/>
    <p:sldId id="622" r:id="rId7"/>
    <p:sldId id="628" r:id="rId8"/>
    <p:sldId id="616" r:id="rId9"/>
    <p:sldId id="614" r:id="rId10"/>
    <p:sldId id="633" r:id="rId11"/>
    <p:sldId id="615" r:id="rId12"/>
    <p:sldId id="626" r:id="rId13"/>
    <p:sldId id="631" r:id="rId14"/>
    <p:sldId id="632" r:id="rId15"/>
    <p:sldId id="630" r:id="rId16"/>
    <p:sldId id="623" r:id="rId17"/>
    <p:sldId id="617" r:id="rId18"/>
    <p:sldId id="624" r:id="rId19"/>
    <p:sldId id="618" r:id="rId20"/>
    <p:sldId id="619" r:id="rId21"/>
    <p:sldId id="620" r:id="rId22"/>
    <p:sldId id="621" r:id="rId23"/>
    <p:sldId id="604" r:id="rId24"/>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1DAC"/>
    <a:srgbClr val="5F5F5F"/>
    <a:srgbClr val="D70036"/>
    <a:srgbClr val="CBDFF1"/>
    <a:srgbClr val="E7F0F8"/>
    <a:srgbClr val="8DC63F"/>
    <a:srgbClr val="FEE47F"/>
    <a:srgbClr val="C4DF9B"/>
    <a:srgbClr val="DE98D5"/>
    <a:srgbClr val="009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7" autoAdjust="0"/>
    <p:restoredTop sz="94522" autoAdjust="0"/>
  </p:normalViewPr>
  <p:slideViewPr>
    <p:cSldViewPr>
      <p:cViewPr>
        <p:scale>
          <a:sx n="70" d="100"/>
          <a:sy n="70" d="100"/>
        </p:scale>
        <p:origin x="-520" y="-96"/>
      </p:cViewPr>
      <p:guideLst>
        <p:guide orient="horz" pos="768"/>
        <p:guide pos="2880"/>
      </p:guideLst>
    </p:cSldViewPr>
  </p:slideViewPr>
  <p:notesTextViewPr>
    <p:cViewPr>
      <p:scale>
        <a:sx n="100" d="100"/>
        <a:sy n="100" d="100"/>
      </p:scale>
      <p:origin x="0" y="0"/>
    </p:cViewPr>
  </p:notesTextViewPr>
  <p:sorterViewPr>
    <p:cViewPr>
      <p:scale>
        <a:sx n="66" d="100"/>
        <a:sy n="66" d="100"/>
      </p:scale>
      <p:origin x="0" y="66"/>
    </p:cViewPr>
  </p:sorterViewPr>
  <p:notesViewPr>
    <p:cSldViewPr>
      <p:cViewPr varScale="1">
        <p:scale>
          <a:sx n="51" d="100"/>
          <a:sy n="51" d="100"/>
        </p:scale>
        <p:origin x="-2868"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44730387298789"/>
          <c:y val="0.126696735548709"/>
          <c:w val="0.720718679486392"/>
          <c:h val="0.691597391488743"/>
        </c:manualLayout>
      </c:layout>
      <c:barChart>
        <c:barDir val="col"/>
        <c:grouping val="stacked"/>
        <c:varyColors val="0"/>
        <c:ser>
          <c:idx val="0"/>
          <c:order val="0"/>
          <c:tx>
            <c:strRef>
              <c:f>Sheet1!$B$1</c:f>
              <c:strCache>
                <c:ptCount val="1"/>
                <c:pt idx="0">
                  <c:v>On Traditional TV</c:v>
                </c:pt>
              </c:strCache>
            </c:strRef>
          </c:tx>
          <c:invertIfNegative val="0"/>
          <c:dLbls>
            <c:txPr>
              <a:bodyPr rot="-5400000" vert="horz"/>
              <a:lstStyle/>
              <a:p>
                <a:pPr>
                  <a:defRPr sz="1600" b="1">
                    <a:solidFill>
                      <a:schemeClr val="bg1"/>
                    </a:solidFill>
                  </a:defRPr>
                </a:pPr>
                <a:endParaRPr lang="en-US"/>
              </a:p>
            </c:txPr>
            <c:showLegendKey val="0"/>
            <c:showVal val="1"/>
            <c:showCatName val="0"/>
            <c:showSerName val="0"/>
            <c:showPercent val="0"/>
            <c:showBubbleSize val="0"/>
            <c:showLeaderLines val="0"/>
          </c:dLbls>
          <c:cat>
            <c:strRef>
              <c:f>Sheet1!$A$2:$A$21</c:f>
              <c:strCache>
                <c:ptCount val="5"/>
                <c:pt idx="0">
                  <c:v>Q2 2009</c:v>
                </c:pt>
                <c:pt idx="1">
                  <c:v>Q2 2010</c:v>
                </c:pt>
                <c:pt idx="2">
                  <c:v>Q2 2011</c:v>
                </c:pt>
                <c:pt idx="3">
                  <c:v>Q2 2012</c:v>
                </c:pt>
                <c:pt idx="4">
                  <c:v>Q2 2013</c:v>
                </c:pt>
              </c:strCache>
            </c:strRef>
          </c:cat>
          <c:val>
            <c:numRef>
              <c:f>Sheet1!$B$2:$B$21</c:f>
              <c:numCache>
                <c:formatCode>[h]:mm</c:formatCode>
                <c:ptCount val="5"/>
                <c:pt idx="0">
                  <c:v>5.877083333333334</c:v>
                </c:pt>
                <c:pt idx="1">
                  <c:v>5.984027777777777</c:v>
                </c:pt>
                <c:pt idx="2">
                  <c:v>6.097222222222222</c:v>
                </c:pt>
                <c:pt idx="3">
                  <c:v>6.037500000000001</c:v>
                </c:pt>
                <c:pt idx="4">
                  <c:v>6.109027777777777</c:v>
                </c:pt>
              </c:numCache>
            </c:numRef>
          </c:val>
        </c:ser>
        <c:ser>
          <c:idx val="1"/>
          <c:order val="1"/>
          <c:tx>
            <c:strRef>
              <c:f>Sheet1!$C$1</c:f>
              <c:strCache>
                <c:ptCount val="1"/>
                <c:pt idx="0">
                  <c:v>Watching Video on Internet</c:v>
                </c:pt>
              </c:strCache>
            </c:strRef>
          </c:tx>
          <c:invertIfNegative val="0"/>
          <c:dLbls>
            <c:spPr>
              <a:solidFill>
                <a:schemeClr val="accent2"/>
              </a:solidFill>
            </c:spPr>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strRef>
              <c:f>Sheet1!$A$2:$A$21</c:f>
              <c:strCache>
                <c:ptCount val="5"/>
                <c:pt idx="0">
                  <c:v>Q2 2009</c:v>
                </c:pt>
                <c:pt idx="1">
                  <c:v>Q2 2010</c:v>
                </c:pt>
                <c:pt idx="2">
                  <c:v>Q2 2011</c:v>
                </c:pt>
                <c:pt idx="3">
                  <c:v>Q2 2012</c:v>
                </c:pt>
                <c:pt idx="4">
                  <c:v>Q2 2013</c:v>
                </c:pt>
              </c:strCache>
            </c:strRef>
          </c:cat>
          <c:val>
            <c:numRef>
              <c:f>Sheet1!$C$2:$C$21</c:f>
              <c:numCache>
                <c:formatCode>h:mm</c:formatCode>
                <c:ptCount val="5"/>
                <c:pt idx="0">
                  <c:v>0.132638888888889</c:v>
                </c:pt>
                <c:pt idx="1">
                  <c:v>0.146354166666667</c:v>
                </c:pt>
                <c:pt idx="2">
                  <c:v>0.184722222222222</c:v>
                </c:pt>
                <c:pt idx="3">
                  <c:v>0.24375</c:v>
                </c:pt>
                <c:pt idx="4">
                  <c:v>0.269444444444444</c:v>
                </c:pt>
              </c:numCache>
            </c:numRef>
          </c:val>
        </c:ser>
        <c:ser>
          <c:idx val="2"/>
          <c:order val="2"/>
          <c:tx>
            <c:strRef>
              <c:f>Sheet1!$D$1</c:f>
              <c:strCache>
                <c:ptCount val="1"/>
                <c:pt idx="0">
                  <c:v>Mobile Subscribers Watching Video</c:v>
                </c:pt>
              </c:strCache>
            </c:strRef>
          </c:tx>
          <c:invertIfNegative val="0"/>
          <c:dLbls>
            <c:dLbl>
              <c:idx val="3"/>
              <c:layout>
                <c:manualLayout>
                  <c:x val="-0.00481329439491868"/>
                  <c:y val="-0.0364439016551503"/>
                </c:manualLayout>
              </c:layout>
              <c:dLblPos val="ctr"/>
              <c:showLegendKey val="0"/>
              <c:showVal val="1"/>
              <c:showCatName val="0"/>
              <c:showSerName val="0"/>
              <c:showPercent val="0"/>
              <c:showBubbleSize val="0"/>
            </c:dLbl>
            <c:dLbl>
              <c:idx val="4"/>
              <c:layout>
                <c:manualLayout>
                  <c:x val="0.00240664719745934"/>
                  <c:y val="-0.0322105736782902"/>
                </c:manualLayout>
              </c:layout>
              <c:dLblPos val="ctr"/>
              <c:showLegendKey val="0"/>
              <c:showVal val="1"/>
              <c:showCatName val="0"/>
              <c:showSerName val="0"/>
              <c:showPercent val="0"/>
              <c:showBubbleSize val="0"/>
            </c:dLbl>
            <c:txPr>
              <a:bodyPr/>
              <a:lstStyle/>
              <a:p>
                <a:pPr>
                  <a:defRPr sz="1200" b="1">
                    <a:solidFill>
                      <a:schemeClr val="accent3"/>
                    </a:solidFill>
                  </a:defRPr>
                </a:pPr>
                <a:endParaRPr lang="en-US"/>
              </a:p>
            </c:txPr>
            <c:dLblPos val="inBase"/>
            <c:showLegendKey val="0"/>
            <c:showVal val="1"/>
            <c:showCatName val="0"/>
            <c:showSerName val="0"/>
            <c:showPercent val="0"/>
            <c:showBubbleSize val="0"/>
            <c:showLeaderLines val="0"/>
          </c:dLbls>
          <c:cat>
            <c:strRef>
              <c:f>Sheet1!$A$2:$A$21</c:f>
              <c:strCache>
                <c:ptCount val="5"/>
                <c:pt idx="0">
                  <c:v>Q2 2009</c:v>
                </c:pt>
                <c:pt idx="1">
                  <c:v>Q2 2010</c:v>
                </c:pt>
                <c:pt idx="2">
                  <c:v>Q2 2011</c:v>
                </c:pt>
                <c:pt idx="3">
                  <c:v>Q2 2012</c:v>
                </c:pt>
                <c:pt idx="4">
                  <c:v>Q2 2013</c:v>
                </c:pt>
              </c:strCache>
            </c:strRef>
          </c:cat>
          <c:val>
            <c:numRef>
              <c:f>Sheet1!$D$2:$D$21</c:f>
              <c:numCache>
                <c:formatCode>h:mm</c:formatCode>
                <c:ptCount val="5"/>
                <c:pt idx="0">
                  <c:v>0.135416666666667</c:v>
                </c:pt>
                <c:pt idx="1">
                  <c:v>0.150694444444444</c:v>
                </c:pt>
                <c:pt idx="2">
                  <c:v>0.180555555555556</c:v>
                </c:pt>
                <c:pt idx="3">
                  <c:v>0.222222222222222</c:v>
                </c:pt>
                <c:pt idx="4">
                  <c:v>0.23979284847138</c:v>
                </c:pt>
              </c:numCache>
            </c:numRef>
          </c:val>
        </c:ser>
        <c:dLbls>
          <c:showLegendKey val="0"/>
          <c:showVal val="0"/>
          <c:showCatName val="0"/>
          <c:showSerName val="0"/>
          <c:showPercent val="0"/>
          <c:showBubbleSize val="0"/>
        </c:dLbls>
        <c:gapWidth val="70"/>
        <c:overlap val="100"/>
        <c:axId val="-2142193640"/>
        <c:axId val="-2141243832"/>
      </c:barChart>
      <c:catAx>
        <c:axId val="-2142193640"/>
        <c:scaling>
          <c:orientation val="minMax"/>
        </c:scaling>
        <c:delete val="0"/>
        <c:axPos val="b"/>
        <c:majorTickMark val="none"/>
        <c:minorTickMark val="none"/>
        <c:tickLblPos val="nextTo"/>
        <c:txPr>
          <a:bodyPr/>
          <a:lstStyle/>
          <a:p>
            <a:pPr>
              <a:defRPr sz="1600"/>
            </a:pPr>
            <a:endParaRPr lang="en-US"/>
          </a:p>
        </c:txPr>
        <c:crossAx val="-2141243832"/>
        <c:crosses val="autoZero"/>
        <c:auto val="1"/>
        <c:lblAlgn val="ctr"/>
        <c:lblOffset val="100"/>
        <c:noMultiLvlLbl val="0"/>
      </c:catAx>
      <c:valAx>
        <c:axId val="-2141243832"/>
        <c:scaling>
          <c:orientation val="minMax"/>
          <c:min val="0.0"/>
        </c:scaling>
        <c:delete val="1"/>
        <c:axPos val="l"/>
        <c:numFmt formatCode="[h]:mm:ss;@" sourceLinked="0"/>
        <c:majorTickMark val="out"/>
        <c:minorTickMark val="none"/>
        <c:tickLblPos val="nextTo"/>
        <c:crossAx val="-2142193640"/>
        <c:crosses val="autoZero"/>
        <c:crossBetween val="between"/>
        <c:majorUnit val="0.1"/>
      </c:valAx>
    </c:plotArea>
    <c:legend>
      <c:legendPos val="b"/>
      <c:layout>
        <c:manualLayout>
          <c:xMode val="edge"/>
          <c:yMode val="edge"/>
          <c:x val="0.000732586877857292"/>
          <c:y val="0.921570491514237"/>
          <c:w val="0.899999890893896"/>
          <c:h val="0.06935166057902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0.82467</cdr:x>
      <cdr:y>0.59428</cdr:y>
    </cdr:from>
    <cdr:to>
      <cdr:x>0.93253</cdr:x>
      <cdr:y>0.80627</cdr:y>
    </cdr:to>
    <cdr:grpSp>
      <cdr:nvGrpSpPr>
        <cdr:cNvPr id="2" name="Group 1"/>
        <cdr:cNvGrpSpPr>
          <a:grpSpLocks xmlns:a="http://schemas.openxmlformats.org/drawingml/2006/main" noChangeAspect="1"/>
        </cdr:cNvGrpSpPr>
      </cdr:nvGrpSpPr>
      <cdr:grpSpPr>
        <a:xfrm xmlns:a="http://schemas.openxmlformats.org/drawingml/2006/main">
          <a:off x="6802580" y="2494211"/>
          <a:ext cx="889721" cy="889728"/>
          <a:chOff x="722637" y="-106328"/>
          <a:chExt cx="2118359" cy="2118359"/>
        </a:xfrm>
      </cdr:grpSpPr>
      <cdr:sp macro="" textlink="">
        <cdr:nvSpPr>
          <cdr:cNvPr id="3" name="Oval 2"/>
          <cdr:cNvSpPr/>
        </cdr:nvSpPr>
        <cdr:spPr>
          <a:xfrm xmlns:a="http://schemas.openxmlformats.org/drawingml/2006/main">
            <a:off x="722637" y="-106328"/>
            <a:ext cx="2118359" cy="2118359"/>
          </a:xfrm>
          <a:prstGeom xmlns:a="http://schemas.openxmlformats.org/drawingml/2006/main" prst="ellipse">
            <a:avLst/>
          </a:prstGeom>
          <a:solidFill xmlns:a="http://schemas.openxmlformats.org/drawingml/2006/main">
            <a:srgbClr val="009DD9"/>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dirty="0"/>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05121" cy="460400"/>
          </a:xfrm>
          <a:prstGeom prst="rect">
            <a:avLst/>
          </a:prstGeom>
        </p:spPr>
        <p:txBody>
          <a:bodyPr vert="horz" lIns="87309" tIns="43654" rIns="87309" bIns="43654" rtlCol="0"/>
          <a:lstStyle>
            <a:lvl1pPr algn="l">
              <a:defRPr sz="1100"/>
            </a:lvl1pPr>
          </a:lstStyle>
          <a:p>
            <a:endParaRPr lang="en-US"/>
          </a:p>
        </p:txBody>
      </p:sp>
      <p:sp>
        <p:nvSpPr>
          <p:cNvPr id="3" name="Date Placeholder 2"/>
          <p:cNvSpPr>
            <a:spLocks noGrp="1"/>
          </p:cNvSpPr>
          <p:nvPr>
            <p:ph type="dt" sz="quarter" idx="1"/>
          </p:nvPr>
        </p:nvSpPr>
        <p:spPr>
          <a:xfrm>
            <a:off x="3927575" y="2"/>
            <a:ext cx="3005121" cy="460400"/>
          </a:xfrm>
          <a:prstGeom prst="rect">
            <a:avLst/>
          </a:prstGeom>
        </p:spPr>
        <p:txBody>
          <a:bodyPr vert="horz" lIns="87309" tIns="43654" rIns="87309" bIns="43654" rtlCol="0"/>
          <a:lstStyle>
            <a:lvl1pPr algn="r">
              <a:defRPr sz="1100"/>
            </a:lvl1pPr>
          </a:lstStyle>
          <a:p>
            <a:fld id="{53CBC5B8-5735-4A57-B4CE-57C8EBAB87F2}" type="datetimeFigureOut">
              <a:rPr lang="en-US" smtClean="0"/>
              <a:t>9/10/14</a:t>
            </a:fld>
            <a:endParaRPr lang="en-US"/>
          </a:p>
        </p:txBody>
      </p:sp>
      <p:sp>
        <p:nvSpPr>
          <p:cNvPr id="4" name="Footer Placeholder 3"/>
          <p:cNvSpPr>
            <a:spLocks noGrp="1"/>
          </p:cNvSpPr>
          <p:nvPr>
            <p:ph type="ftr" sz="quarter" idx="2"/>
          </p:nvPr>
        </p:nvSpPr>
        <p:spPr>
          <a:xfrm>
            <a:off x="1" y="8758276"/>
            <a:ext cx="3005121" cy="460400"/>
          </a:xfrm>
          <a:prstGeom prst="rect">
            <a:avLst/>
          </a:prstGeom>
        </p:spPr>
        <p:txBody>
          <a:bodyPr vert="horz" lIns="87309" tIns="43654" rIns="87309" bIns="43654" rtlCol="0" anchor="b"/>
          <a:lstStyle>
            <a:lvl1pPr algn="l">
              <a:defRPr sz="1100"/>
            </a:lvl1pPr>
          </a:lstStyle>
          <a:p>
            <a:endParaRPr lang="en-US"/>
          </a:p>
        </p:txBody>
      </p:sp>
      <p:sp>
        <p:nvSpPr>
          <p:cNvPr id="5" name="Slide Number Placeholder 4"/>
          <p:cNvSpPr>
            <a:spLocks noGrp="1"/>
          </p:cNvSpPr>
          <p:nvPr>
            <p:ph type="sldNum" sz="quarter" idx="3"/>
          </p:nvPr>
        </p:nvSpPr>
        <p:spPr>
          <a:xfrm>
            <a:off x="3927575" y="8758276"/>
            <a:ext cx="3005121" cy="460400"/>
          </a:xfrm>
          <a:prstGeom prst="rect">
            <a:avLst/>
          </a:prstGeom>
        </p:spPr>
        <p:txBody>
          <a:bodyPr vert="horz" lIns="87309" tIns="43654" rIns="87309" bIns="43654" rtlCol="0" anchor="b"/>
          <a:lstStyle>
            <a:lvl1pPr algn="r">
              <a:defRPr sz="1100"/>
            </a:lvl1pPr>
          </a:lstStyle>
          <a:p>
            <a:fld id="{5FD8163A-954B-4C0D-BC9C-B2FCEC19EB3D}" type="slidenum">
              <a:rPr lang="en-US" smtClean="0"/>
              <a:t>‹#›</a:t>
            </a:fld>
            <a:endParaRPr lang="en-US"/>
          </a:p>
        </p:txBody>
      </p:sp>
    </p:spTree>
    <p:extLst>
      <p:ext uri="{BB962C8B-B14F-4D97-AF65-F5344CB8AC3E}">
        <p14:creationId xmlns:p14="http://schemas.microsoft.com/office/powerpoint/2010/main" val="3324733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4" tIns="46147" rIns="92294" bIns="46147"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294" tIns="46147" rIns="92294" bIns="46147" rtlCol="0"/>
          <a:lstStyle>
            <a:lvl1pPr algn="r">
              <a:defRPr sz="1200"/>
            </a:lvl1pPr>
          </a:lstStyle>
          <a:p>
            <a:fld id="{D3F7F90C-A854-4C8A-A0BA-0CDA2BDC78F7}" type="datetimeFigureOut">
              <a:rPr lang="en-US" smtClean="0"/>
              <a:pPr/>
              <a:t>9/10/14</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94" tIns="46147" rIns="92294" bIns="461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294" tIns="46147" rIns="92294" bIns="46147"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294" tIns="46147" rIns="92294" bIns="46147" rtlCol="0" anchor="b"/>
          <a:lstStyle>
            <a:lvl1pPr algn="r">
              <a:defRPr sz="1200"/>
            </a:lvl1pPr>
          </a:lstStyle>
          <a:p>
            <a:fld id="{249C38E6-FE63-4830-A00B-ACB47CBEBD76}" type="slidenum">
              <a:rPr lang="en-US" smtClean="0"/>
              <a:pPr/>
              <a:t>‹#›</a:t>
            </a:fld>
            <a:endParaRPr lang="en-US"/>
          </a:p>
        </p:txBody>
      </p:sp>
    </p:spTree>
    <p:extLst>
      <p:ext uri="{BB962C8B-B14F-4D97-AF65-F5344CB8AC3E}">
        <p14:creationId xmlns:p14="http://schemas.microsoft.com/office/powerpoint/2010/main" val="3470301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C025-3C03-490F-AAD2-1B5F1E4FAF7B}" type="slidenum">
              <a:rPr lang="en-US" smtClean="0"/>
              <a:pPr/>
              <a:t>1</a:t>
            </a:fld>
            <a:endParaRPr lang="en-US"/>
          </a:p>
        </p:txBody>
      </p:sp>
    </p:spTree>
    <p:extLst>
      <p:ext uri="{BB962C8B-B14F-4D97-AF65-F5344CB8AC3E}">
        <p14:creationId xmlns:p14="http://schemas.microsoft.com/office/powerpoint/2010/main" val="46966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06D415-75E8-4462-BF74-DDFA8A127559}" type="slidenum">
              <a:rPr lang="en-US" smtClean="0"/>
              <a:t>2</a:t>
            </a:fld>
            <a:endParaRPr lang="en-US" dirty="0"/>
          </a:p>
        </p:txBody>
      </p:sp>
    </p:spTree>
    <p:extLst>
      <p:ext uri="{BB962C8B-B14F-4D97-AF65-F5344CB8AC3E}">
        <p14:creationId xmlns:p14="http://schemas.microsoft.com/office/powerpoint/2010/main" val="290994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5983-A45F-4BAB-B9D2-9002C95F3F6C}" type="slidenum">
              <a:rPr lang="en-US" smtClean="0"/>
              <a:pPr/>
              <a:t>5</a:t>
            </a:fld>
            <a:endParaRPr lang="en-US"/>
          </a:p>
        </p:txBody>
      </p:sp>
    </p:spTree>
    <p:extLst>
      <p:ext uri="{BB962C8B-B14F-4D97-AF65-F5344CB8AC3E}">
        <p14:creationId xmlns:p14="http://schemas.microsoft.com/office/powerpoint/2010/main" val="199660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62050" y="692150"/>
            <a:ext cx="46101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dirty="0"/>
              <a:t>ONLY AVAILABLE FOR CONTENT OWNERS</a:t>
            </a:r>
          </a:p>
          <a:p>
            <a:pPr eaLnBrk="1" hangingPunct="1">
              <a:spcBef>
                <a:spcPct val="0"/>
              </a:spcBef>
            </a:pPr>
            <a:endParaRPr lang="en-US" sz="1400" dirty="0"/>
          </a:p>
          <a:p>
            <a:pPr eaLnBrk="1" hangingPunct="1">
              <a:spcBef>
                <a:spcPct val="0"/>
              </a:spcBef>
            </a:pPr>
            <a:r>
              <a:rPr lang="en-US" sz="1400" dirty="0"/>
              <a:t>Now we are looking to complete the picture by applying this methodology to measure programs.  In 2013 we will launch Online Program Ratings, which will apply the same measurement methodology used in OCR to online television content.  For the first time, publishers will have highly-accurate overnight data describing their audiences based on age/gender and delivered as a GRP.  With this data, publishers should have confidence selling their inventory based on an OCR guarantee.  While the initial focus will be measurement of online TV, we are working on including measurement of non-video and non-TV content as well.</a:t>
            </a:r>
          </a:p>
          <a:p>
            <a:pPr eaLnBrk="1" hangingPunct="1">
              <a:spcBef>
                <a:spcPct val="0"/>
              </a:spcBef>
            </a:pPr>
            <a:endParaRPr lang="en-US" sz="1400" dirty="0"/>
          </a:p>
          <a:p>
            <a:pPr eaLnBrk="1" hangingPunct="1">
              <a:spcBef>
                <a:spcPct val="0"/>
              </a:spcBef>
            </a:pPr>
            <a:r>
              <a:rPr lang="en-US" sz="1400" dirty="0"/>
              <a:t>We are also working to integrate these metrics into the systems used by publishers and agencies to plan multi-platform campaigns.</a:t>
            </a:r>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BC69AD-9599-4CA6-AC08-A3DF3F310881}"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10188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5983-A45F-4BAB-B9D2-9002C95F3F6C}" type="slidenum">
              <a:rPr lang="en-US" smtClean="0"/>
              <a:pPr/>
              <a:t>12</a:t>
            </a:fld>
            <a:endParaRPr lang="en-US"/>
          </a:p>
        </p:txBody>
      </p:sp>
    </p:spTree>
    <p:extLst>
      <p:ext uri="{BB962C8B-B14F-4D97-AF65-F5344CB8AC3E}">
        <p14:creationId xmlns:p14="http://schemas.microsoft.com/office/powerpoint/2010/main" val="199660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a:xfrm>
            <a:off x="393700" y="692150"/>
            <a:ext cx="6146800" cy="3457575"/>
          </a:xfrm>
          <a:ln/>
        </p:spPr>
      </p:sp>
      <p:sp>
        <p:nvSpPr>
          <p:cNvPr id="18435" name="Rectangle 3"/>
          <p:cNvSpPr>
            <a:spLocks noGrp="1"/>
          </p:cNvSpPr>
          <p:nvPr>
            <p:ph type="body" idx="1"/>
          </p:nvPr>
        </p:nvSpPr>
        <p:spPr>
          <a:noFill/>
          <a:ln/>
        </p:spPr>
        <p:txBody>
          <a:bodyPr/>
          <a:lstStyle/>
          <a:p>
            <a:pPr marL="230751" indent="-230751">
              <a:buFontTx/>
              <a:buAutoNum type="arabicPeriod"/>
            </a:pPr>
            <a:endParaRPr lang="en-US" dirty="0" smtClean="0">
              <a:ea typeface="ＭＳ Ｐゴシック" pitchFamily="1" charset="-128"/>
            </a:endParaRPr>
          </a:p>
        </p:txBody>
      </p:sp>
    </p:spTree>
    <p:extLst>
      <p:ext uri="{BB962C8B-B14F-4D97-AF65-F5344CB8AC3E}">
        <p14:creationId xmlns:p14="http://schemas.microsoft.com/office/powerpoint/2010/main" val="21547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a:xfrm>
            <a:off x="393700" y="692150"/>
            <a:ext cx="6146800" cy="3457575"/>
          </a:xfrm>
          <a:ln/>
        </p:spPr>
      </p:sp>
      <p:sp>
        <p:nvSpPr>
          <p:cNvPr id="18435" name="Rectangle 3"/>
          <p:cNvSpPr>
            <a:spLocks noGrp="1"/>
          </p:cNvSpPr>
          <p:nvPr>
            <p:ph type="body" idx="1"/>
          </p:nvPr>
        </p:nvSpPr>
        <p:spPr>
          <a:noFill/>
          <a:ln/>
        </p:spPr>
        <p:txBody>
          <a:bodyPr/>
          <a:lstStyle/>
          <a:p>
            <a:pPr marL="230751" indent="-230751">
              <a:buFontTx/>
              <a:buAutoNum type="arabicPeriod"/>
            </a:pPr>
            <a:endParaRPr lang="en-US" dirty="0" smtClean="0">
              <a:ea typeface="ＭＳ Ｐゴシック" pitchFamily="1" charset="-128"/>
            </a:endParaRPr>
          </a:p>
        </p:txBody>
      </p:sp>
    </p:spTree>
    <p:extLst>
      <p:ext uri="{BB962C8B-B14F-4D97-AF65-F5344CB8AC3E}">
        <p14:creationId xmlns:p14="http://schemas.microsoft.com/office/powerpoint/2010/main" val="3746542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a:xfrm>
            <a:off x="393700" y="692150"/>
            <a:ext cx="6146800" cy="3457575"/>
          </a:xfrm>
          <a:ln/>
        </p:spPr>
      </p:sp>
      <p:sp>
        <p:nvSpPr>
          <p:cNvPr id="18435" name="Rectangle 3"/>
          <p:cNvSpPr>
            <a:spLocks noGrp="1"/>
          </p:cNvSpPr>
          <p:nvPr>
            <p:ph type="body" idx="1"/>
          </p:nvPr>
        </p:nvSpPr>
        <p:spPr>
          <a:noFill/>
          <a:ln/>
        </p:spPr>
        <p:txBody>
          <a:bodyPr/>
          <a:lstStyle/>
          <a:p>
            <a:pPr marL="230751" indent="-230751">
              <a:buFontTx/>
              <a:buAutoNum type="arabicPeriod"/>
            </a:pPr>
            <a:endParaRPr lang="en-US" dirty="0" smtClean="0">
              <a:ea typeface="ＭＳ Ｐゴシック" pitchFamily="1" charset="-128"/>
            </a:endParaRPr>
          </a:p>
        </p:txBody>
      </p:sp>
    </p:spTree>
    <p:extLst>
      <p:ext uri="{BB962C8B-B14F-4D97-AF65-F5344CB8AC3E}">
        <p14:creationId xmlns:p14="http://schemas.microsoft.com/office/powerpoint/2010/main" val="415712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a:xfrm>
            <a:off x="1162050" y="692150"/>
            <a:ext cx="4610100" cy="3457575"/>
          </a:xfrm>
          <a:ln/>
        </p:spPr>
      </p:sp>
      <p:sp>
        <p:nvSpPr>
          <p:cNvPr id="18435" name="Rectangle 3"/>
          <p:cNvSpPr>
            <a:spLocks noGrp="1"/>
          </p:cNvSpPr>
          <p:nvPr>
            <p:ph type="body" idx="1"/>
          </p:nvPr>
        </p:nvSpPr>
        <p:spPr>
          <a:noFill/>
          <a:ln/>
        </p:spPr>
        <p:txBody>
          <a:bodyPr/>
          <a:lstStyle/>
          <a:p>
            <a:pPr marL="230751" indent="-230751">
              <a:buFontTx/>
              <a:buAutoNum type="arabicPeriod"/>
            </a:pPr>
            <a:endParaRPr lang="en-US" dirty="0" smtClean="0">
              <a:ea typeface="ＭＳ Ｐゴシック" pitchFamily="1" charset="-128"/>
            </a:endParaRPr>
          </a:p>
        </p:txBody>
      </p:sp>
    </p:spTree>
    <p:extLst>
      <p:ext uri="{BB962C8B-B14F-4D97-AF65-F5344CB8AC3E}">
        <p14:creationId xmlns:p14="http://schemas.microsoft.com/office/powerpoint/2010/main" val="4117917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ontent with Picture">
    <p:spTree>
      <p:nvGrpSpPr>
        <p:cNvPr id="1" name=""/>
        <p:cNvGrpSpPr/>
        <p:nvPr/>
      </p:nvGrpSpPr>
      <p:grpSpPr>
        <a:xfrm>
          <a:off x="0" y="0"/>
          <a:ext cx="0" cy="0"/>
          <a:chOff x="0" y="0"/>
          <a:chExt cx="0" cy="0"/>
        </a:xfrm>
      </p:grpSpPr>
      <p:grpSp>
        <p:nvGrpSpPr>
          <p:cNvPr id="2" name="Group 11"/>
          <p:cNvGrpSpPr/>
          <p:nvPr userDrawn="1"/>
        </p:nvGrpSpPr>
        <p:grpSpPr>
          <a:xfrm>
            <a:off x="0" y="0"/>
            <a:ext cx="9144000" cy="6858000"/>
            <a:chOff x="0" y="0"/>
            <a:chExt cx="9144000" cy="6858000"/>
          </a:xfrm>
        </p:grpSpPr>
        <p:pic>
          <p:nvPicPr>
            <p:cNvPr id="15" name="Picture 14" descr="PPT-Chart-Template.png"/>
            <p:cNvPicPr>
              <a:picLocks noChangeAspect="1"/>
            </p:cNvPicPr>
            <p:nvPr userDrawn="1"/>
          </p:nvPicPr>
          <p:blipFill>
            <a:blip r:embed="rId2" cstate="screen"/>
            <a:stretch>
              <a:fillRect/>
            </a:stretch>
          </p:blipFill>
          <p:spPr>
            <a:xfrm>
              <a:off x="0" y="0"/>
              <a:ext cx="9144000" cy="6858000"/>
            </a:xfrm>
            <a:prstGeom prst="rect">
              <a:avLst/>
            </a:prstGeom>
          </p:spPr>
        </p:pic>
        <p:sp>
          <p:nvSpPr>
            <p:cNvPr id="16" name="Rectangle 15"/>
            <p:cNvSpPr/>
            <p:nvPr/>
          </p:nvSpPr>
          <p:spPr bwMode="gray">
            <a:xfrm rot="16200000">
              <a:off x="-1078030" y="5582967"/>
              <a:ext cx="2365401" cy="184666"/>
            </a:xfrm>
            <a:prstGeom prst="rect">
              <a:avLst/>
            </a:prstGeom>
          </p:spPr>
          <p:txBody>
            <a:bodyPr wrap="none">
              <a:normAutofit/>
            </a:bodyPr>
            <a:lstStyle/>
            <a:p>
              <a:pPr defTabSz="914400">
                <a:spcBef>
                  <a:spcPct val="50000"/>
                </a:spcBef>
              </a:pPr>
              <a:r>
                <a:rPr lang="en-US" sz="600" dirty="0" smtClean="0">
                  <a:solidFill>
                    <a:srgbClr val="5F5F5F"/>
                  </a:solidFill>
                  <a:latin typeface="Calibri"/>
                  <a:cs typeface="Calibri"/>
                </a:rPr>
                <a:t>Copyright ©2013</a:t>
              </a:r>
              <a:r>
                <a:rPr lang="en-US" sz="600" baseline="0" dirty="0" smtClean="0">
                  <a:solidFill>
                    <a:srgbClr val="5F5F5F"/>
                  </a:solidFill>
                  <a:latin typeface="Calibri"/>
                  <a:cs typeface="Calibri"/>
                </a:rPr>
                <a:t> </a:t>
              </a:r>
              <a:r>
                <a:rPr lang="en-US" sz="600" dirty="0" smtClean="0">
                  <a:solidFill>
                    <a:srgbClr val="5F5F5F"/>
                  </a:solidFill>
                  <a:latin typeface="Calibri"/>
                  <a:cs typeface="Calibri"/>
                </a:rPr>
                <a:t> The Nielsen Company. Confidential and proprietary.</a:t>
              </a:r>
              <a:endParaRPr lang="en-US" sz="600" dirty="0">
                <a:solidFill>
                  <a:srgbClr val="5F5F5F"/>
                </a:solidFill>
                <a:latin typeface="Calibri"/>
                <a:cs typeface="Calibri"/>
              </a:endParaRPr>
            </a:p>
          </p:txBody>
        </p:sp>
      </p:grpSp>
      <p:sp>
        <p:nvSpPr>
          <p:cNvPr id="9" name="Title 8"/>
          <p:cNvSpPr>
            <a:spLocks noGrp="1"/>
          </p:cNvSpPr>
          <p:nvPr>
            <p:ph type="title" hasCustomPrompt="1"/>
          </p:nvPr>
        </p:nvSpPr>
        <p:spPr>
          <a:xfrm>
            <a:off x="594360" y="676656"/>
            <a:ext cx="7232904" cy="1075944"/>
          </a:xfrm>
        </p:spPr>
        <p:txBody>
          <a:bodyPr anchor="t" anchorCtr="0">
            <a:noAutofit/>
          </a:bodyPr>
          <a:lstStyle>
            <a:lvl1pPr>
              <a:defRPr baseline="0">
                <a:solidFill>
                  <a:srgbClr val="009DD9"/>
                </a:solidFill>
              </a:defRPr>
            </a:lvl1pPr>
          </a:lstStyle>
          <a:p>
            <a:r>
              <a:rPr lang="en-US" dirty="0" smtClean="0"/>
              <a:t>CLICK TO EDIT MASTER TITLE STYLE</a:t>
            </a:r>
            <a:endParaRPr lang="en-US" dirty="0"/>
          </a:p>
        </p:txBody>
      </p:sp>
      <p:sp>
        <p:nvSpPr>
          <p:cNvPr id="5" name="Content Placeholder 4"/>
          <p:cNvSpPr>
            <a:spLocks noGrp="1"/>
          </p:cNvSpPr>
          <p:nvPr>
            <p:ph sz="quarter" idx="14"/>
          </p:nvPr>
        </p:nvSpPr>
        <p:spPr>
          <a:xfrm>
            <a:off x="594361" y="2020824"/>
            <a:ext cx="5827078" cy="4079875"/>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6373368"/>
            <a:ext cx="5827079"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Oval 12"/>
          <p:cNvSpPr/>
          <p:nvPr userDrawn="1"/>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4" name="Text Box 17"/>
          <p:cNvSpPr txBox="1">
            <a:spLocks noChangeArrowheads="1"/>
          </p:cNvSpPr>
          <p:nvPr userDrawn="1"/>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FFFFFF"/>
                </a:solidFill>
              </a:rPr>
              <a:pPr algn="ctr" defTabSz="914400">
                <a:spcBef>
                  <a:spcPts val="0"/>
                </a:spcBef>
              </a:pPr>
              <a:t>‹#›</a:t>
            </a:fld>
            <a:endParaRPr lang="en-US" sz="900" b="0" dirty="0">
              <a:solidFill>
                <a:srgbClr val="FFFFFF"/>
              </a:solidFill>
            </a:endParaRPr>
          </a:p>
        </p:txBody>
      </p:sp>
    </p:spTree>
    <p:extLst>
      <p:ext uri="{BB962C8B-B14F-4D97-AF65-F5344CB8AC3E}">
        <p14:creationId xmlns:p14="http://schemas.microsoft.com/office/powerpoint/2010/main" val="28650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633985"/>
            <a:ext cx="8165592" cy="571500"/>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1243585"/>
            <a:ext cx="8165592" cy="31511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1987296"/>
            <a:ext cx="8165592" cy="4079875"/>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59" y="6373368"/>
            <a:ext cx="8165592"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8606685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676656"/>
            <a:ext cx="8165465" cy="571500"/>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1280160"/>
            <a:ext cx="8165465"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2020824"/>
            <a:ext cx="8165465" cy="4079875"/>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6373368"/>
            <a:ext cx="8165465"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CONFIDENTIAL AND PROPREITARY</a:t>
            </a:r>
            <a:endParaRPr lang="en-US" dirty="0"/>
          </a:p>
        </p:txBody>
      </p:sp>
    </p:spTree>
    <p:extLst>
      <p:ext uri="{BB962C8B-B14F-4D97-AF65-F5344CB8AC3E}">
        <p14:creationId xmlns:p14="http://schemas.microsoft.com/office/powerpoint/2010/main" val="323075391"/>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66725" y="1125538"/>
            <a:ext cx="8229600" cy="4427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0"/>
          <p:cNvSpPr>
            <a:spLocks noGrp="1" noChangeArrowheads="1"/>
          </p:cNvSpPr>
          <p:nvPr>
            <p:ph type="ftr" sz="quarter" idx="10"/>
          </p:nvPr>
        </p:nvSpPr>
        <p:spPr>
          <a:xfrm>
            <a:off x="8196263" y="6324600"/>
            <a:ext cx="754062" cy="304800"/>
          </a:xfrm>
          <a:prstGeom prst="rect">
            <a:avLst/>
          </a:prstGeom>
          <a:ln/>
        </p:spPr>
        <p:txBody>
          <a:bodyPr/>
          <a:lstStyle>
            <a:lvl1pPr>
              <a:defRPr/>
            </a:lvl1pPr>
          </a:lstStyle>
          <a:p>
            <a:pPr fontAlgn="base">
              <a:spcBef>
                <a:spcPct val="0"/>
              </a:spcBef>
              <a:spcAft>
                <a:spcPct val="0"/>
              </a:spcAft>
            </a:pPr>
            <a:r>
              <a:rPr lang="en-US">
                <a:solidFill>
                  <a:srgbClr val="5F5F5F"/>
                </a:solidFill>
                <a:cs typeface="Arial" charset="0"/>
              </a:rPr>
              <a:t>Title of Presentation</a:t>
            </a:r>
          </a:p>
        </p:txBody>
      </p:sp>
    </p:spTree>
    <p:extLst>
      <p:ext uri="{BB962C8B-B14F-4D97-AF65-F5344CB8AC3E}">
        <p14:creationId xmlns:p14="http://schemas.microsoft.com/office/powerpoint/2010/main" val="1108846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590549" y="274638"/>
            <a:ext cx="8183563" cy="601662"/>
          </a:xfrm>
        </p:spPr>
        <p:txBody>
          <a:bodyPr/>
          <a:lstStyle/>
          <a:p>
            <a:r>
              <a:rPr lang="en-US" smtClean="0"/>
              <a:t>Click to edit Master title style</a:t>
            </a:r>
            <a:endParaRPr lang="en-US"/>
          </a:p>
        </p:txBody>
      </p:sp>
      <p:sp>
        <p:nvSpPr>
          <p:cNvPr id="4" name="Footer Placeholder 3"/>
          <p:cNvSpPr txBox="1">
            <a:spLocks/>
          </p:cNvSpPr>
          <p:nvPr userDrawn="1"/>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CONFIDENTIAL AND PROPRIETARY</a:t>
            </a:r>
            <a:endParaRPr lang="en-US" dirty="0"/>
          </a:p>
        </p:txBody>
      </p:sp>
    </p:spTree>
    <p:extLst>
      <p:ext uri="{BB962C8B-B14F-4D97-AF65-F5344CB8AC3E}">
        <p14:creationId xmlns:p14="http://schemas.microsoft.com/office/powerpoint/2010/main" val="1873572555"/>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1741791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2735734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281927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99978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Sourced Title + Subtitle">
    <p:spTree>
      <p:nvGrpSpPr>
        <p:cNvPr id="1" name=""/>
        <p:cNvGrpSpPr/>
        <p:nvPr/>
      </p:nvGrpSpPr>
      <p:grpSpPr>
        <a:xfrm>
          <a:off x="0" y="0"/>
          <a:ext cx="0" cy="0"/>
          <a:chOff x="0" y="0"/>
          <a:chExt cx="0" cy="0"/>
        </a:xfrm>
      </p:grpSpPr>
      <p:pic>
        <p:nvPicPr>
          <p:cNvPr id="5" name="Picture 8" descr="PPT-Chart-Template.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gray">
          <a:xfrm rot="16200000">
            <a:off x="-1077913" y="5583238"/>
            <a:ext cx="2365375" cy="184150"/>
          </a:xfrm>
          <a:prstGeom prst="rect">
            <a:avLst/>
          </a:prstGeom>
        </p:spPr>
        <p:txBody>
          <a:bodyPr wrap="none">
            <a:spAutoFit/>
          </a:bodyPr>
          <a:lstStyle/>
          <a:p>
            <a:pPr>
              <a:spcBef>
                <a:spcPct val="50000"/>
              </a:spcBef>
              <a:defRPr/>
            </a:pPr>
            <a:r>
              <a:rPr lang="en-US" sz="600" dirty="0">
                <a:solidFill>
                  <a:srgbClr val="5F5F5F"/>
                </a:solidFill>
                <a:cs typeface="Calibri"/>
              </a:rPr>
              <a:t>Copyright ©2013 The Nielsen Company. Confidential and proprietary.</a:t>
            </a:r>
          </a:p>
        </p:txBody>
      </p:sp>
      <p:sp>
        <p:nvSpPr>
          <p:cNvPr id="7" name="Text Box 17"/>
          <p:cNvSpPr txBox="1">
            <a:spLocks noChangeArrowheads="1"/>
          </p:cNvSpPr>
          <p:nvPr/>
        </p:nvSpPr>
        <p:spPr bwMode="auto">
          <a:xfrm>
            <a:off x="8880475" y="6600825"/>
            <a:ext cx="134938" cy="138113"/>
          </a:xfrm>
          <a:prstGeom prst="rect">
            <a:avLst/>
          </a:prstGeom>
          <a:noFill/>
          <a:ln w="9525">
            <a:noFill/>
            <a:miter lim="800000"/>
            <a:headEnd/>
            <a:tailEnd/>
          </a:ln>
          <a:effectLst/>
        </p:spPr>
        <p:txBody>
          <a:bodyPr wrap="none" lIns="0" tIns="0" rIns="0" bIns="0" anchor="ctr">
            <a:spAutoFit/>
          </a:bodyPr>
          <a:lstStyle/>
          <a:p>
            <a:pPr algn="ctr">
              <a:defRPr/>
            </a:pPr>
            <a:fld id="{56C154F2-9C6B-4206-AB75-B54B1775CDF8}" type="slidenum">
              <a:rPr lang="en-US" sz="900">
                <a:solidFill>
                  <a:srgbClr val="009DD9"/>
                </a:solidFill>
              </a:rPr>
              <a:pPr algn="ctr">
                <a:defRPr/>
              </a:pPr>
              <a:t>‹#›</a:t>
            </a:fld>
            <a:endParaRPr lang="en-US" sz="900" dirty="0">
              <a:solidFill>
                <a:srgbClr val="009DD9"/>
              </a:solidFill>
            </a:endParaRPr>
          </a:p>
        </p:txBody>
      </p:sp>
      <p:sp>
        <p:nvSpPr>
          <p:cNvPr id="2" name="Title 1"/>
          <p:cNvSpPr>
            <a:spLocks noGrp="1"/>
          </p:cNvSpPr>
          <p:nvPr>
            <p:ph type="title"/>
          </p:nvPr>
        </p:nvSpPr>
        <p:spPr/>
        <p:txBody>
          <a:bodyPr/>
          <a:lstStyle>
            <a:lvl1pPr>
              <a:defRPr baseline="0"/>
            </a:lvl1pPr>
          </a:lstStyle>
          <a:p>
            <a:endParaRPr lang="en-US" dirty="0"/>
          </a:p>
        </p:txBody>
      </p:sp>
      <p:sp>
        <p:nvSpPr>
          <p:cNvPr id="16" name="Text Placeholder 2"/>
          <p:cNvSpPr>
            <a:spLocks noGrp="1"/>
          </p:cNvSpPr>
          <p:nvPr>
            <p:ph type="body" idx="13"/>
          </p:nvPr>
        </p:nvSpPr>
        <p:spPr>
          <a:xfrm>
            <a:off x="594360" y="1280160"/>
            <a:ext cx="8160322"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2"/>
          <p:cNvSpPr>
            <a:spLocks noGrp="1"/>
          </p:cNvSpPr>
          <p:nvPr>
            <p:ph type="body" idx="15"/>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959240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only 2">
    <p:spTree>
      <p:nvGrpSpPr>
        <p:cNvPr id="1" name=""/>
        <p:cNvGrpSpPr/>
        <p:nvPr/>
      </p:nvGrpSpPr>
      <p:grpSpPr>
        <a:xfrm>
          <a:off x="0" y="0"/>
          <a:ext cx="0" cy="0"/>
          <a:chOff x="0" y="0"/>
          <a:chExt cx="0" cy="0"/>
        </a:xfrm>
      </p:grpSpPr>
      <p:pic>
        <p:nvPicPr>
          <p:cNvPr id="7" name="Picture 6" descr="PPT-Chart-Template.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bwMode="gray">
          <a:xfrm rot="16200000">
            <a:off x="-1078030" y="5582967"/>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 The Nielsen Company. Confidential and proprietary.</a:t>
            </a:r>
            <a:endParaRPr lang="en-US" sz="600" dirty="0">
              <a:solidFill>
                <a:srgbClr val="5F5F5F"/>
              </a:solidFill>
              <a:latin typeface="Calibri"/>
              <a:cs typeface="Calibri"/>
            </a:endParaRPr>
          </a:p>
        </p:txBody>
      </p:sp>
      <p:sp>
        <p:nvSpPr>
          <p:cNvPr id="9" name="Title 8"/>
          <p:cNvSpPr>
            <a:spLocks noGrp="1"/>
          </p:cNvSpPr>
          <p:nvPr>
            <p:ph type="title" hasCustomPrompt="1"/>
          </p:nvPr>
        </p:nvSpPr>
        <p:spPr>
          <a:xfrm>
            <a:off x="594360" y="676656"/>
            <a:ext cx="8166672" cy="571500"/>
          </a:xfrm>
        </p:spPr>
        <p:txBody>
          <a:bodyPr wrap="square">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1280160"/>
            <a:ext cx="8160322"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2"/>
          <p:cNvSpPr>
            <a:spLocks noGrp="1"/>
          </p:cNvSpPr>
          <p:nvPr>
            <p:ph type="body" idx="15"/>
          </p:nvPr>
        </p:nvSpPr>
        <p:spPr>
          <a:xfrm>
            <a:off x="594360" y="6373368"/>
            <a:ext cx="8165465"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Box 17"/>
          <p:cNvSpPr txBox="1">
            <a:spLocks noChangeArrowheads="1"/>
          </p:cNvSpPr>
          <p:nvPr userDrawn="1"/>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Tree>
    <p:extLst>
      <p:ext uri="{BB962C8B-B14F-4D97-AF65-F5344CB8AC3E}">
        <p14:creationId xmlns:p14="http://schemas.microsoft.com/office/powerpoint/2010/main" val="22254212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ntent with Picture">
    <p:spTree>
      <p:nvGrpSpPr>
        <p:cNvPr id="1" name=""/>
        <p:cNvGrpSpPr/>
        <p:nvPr/>
      </p:nvGrpSpPr>
      <p:grpSpPr>
        <a:xfrm>
          <a:off x="0" y="0"/>
          <a:ext cx="0" cy="0"/>
          <a:chOff x="0" y="0"/>
          <a:chExt cx="0" cy="0"/>
        </a:xfrm>
      </p:grpSpPr>
      <p:grpSp>
        <p:nvGrpSpPr>
          <p:cNvPr id="2" name="Group 11"/>
          <p:cNvGrpSpPr/>
          <p:nvPr userDrawn="1"/>
        </p:nvGrpSpPr>
        <p:grpSpPr>
          <a:xfrm>
            <a:off x="0" y="0"/>
            <a:ext cx="9144000" cy="6858000"/>
            <a:chOff x="0" y="0"/>
            <a:chExt cx="9144000" cy="6858000"/>
          </a:xfrm>
        </p:grpSpPr>
        <p:pic>
          <p:nvPicPr>
            <p:cNvPr id="15" name="Picture 14" descr="PPT-Chart-Template.png"/>
            <p:cNvPicPr>
              <a:picLocks noChangeAspect="1"/>
            </p:cNvPicPr>
            <p:nvPr userDrawn="1"/>
          </p:nvPicPr>
          <p:blipFill>
            <a:blip r:embed="rId2" cstate="screen"/>
            <a:stretch>
              <a:fillRect/>
            </a:stretch>
          </p:blipFill>
          <p:spPr>
            <a:xfrm>
              <a:off x="0" y="0"/>
              <a:ext cx="9144000" cy="6858000"/>
            </a:xfrm>
            <a:prstGeom prst="rect">
              <a:avLst/>
            </a:prstGeom>
          </p:spPr>
        </p:pic>
        <p:sp>
          <p:nvSpPr>
            <p:cNvPr id="16" name="Rectangle 15"/>
            <p:cNvSpPr/>
            <p:nvPr/>
          </p:nvSpPr>
          <p:spPr bwMode="gray">
            <a:xfrm rot="16200000">
              <a:off x="-1078030" y="5582967"/>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a:t>
              </a:r>
              <a:r>
                <a:rPr lang="en-US" sz="600" baseline="0" dirty="0" smtClean="0">
                  <a:solidFill>
                    <a:srgbClr val="5F5F5F"/>
                  </a:solidFill>
                  <a:latin typeface="Calibri"/>
                  <a:cs typeface="Calibri"/>
                </a:rPr>
                <a:t> </a:t>
              </a:r>
              <a:r>
                <a:rPr lang="en-US" sz="600" dirty="0" smtClean="0">
                  <a:solidFill>
                    <a:srgbClr val="5F5F5F"/>
                  </a:solidFill>
                  <a:latin typeface="Calibri"/>
                  <a:cs typeface="Calibri"/>
                </a:rPr>
                <a:t> The Nielsen Company. Confidential and proprietary.</a:t>
              </a:r>
              <a:endParaRPr lang="en-US" sz="600" dirty="0">
                <a:solidFill>
                  <a:srgbClr val="5F5F5F"/>
                </a:solidFill>
                <a:latin typeface="Calibri"/>
                <a:cs typeface="Calibri"/>
              </a:endParaRPr>
            </a:p>
          </p:txBody>
        </p:sp>
      </p:grpSp>
      <p:sp>
        <p:nvSpPr>
          <p:cNvPr id="9" name="Title 8"/>
          <p:cNvSpPr>
            <a:spLocks noGrp="1"/>
          </p:cNvSpPr>
          <p:nvPr>
            <p:ph type="title" hasCustomPrompt="1"/>
          </p:nvPr>
        </p:nvSpPr>
        <p:spPr>
          <a:xfrm>
            <a:off x="594360" y="676656"/>
            <a:ext cx="7232904" cy="571500"/>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1280160"/>
            <a:ext cx="7232904"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Oval 12"/>
          <p:cNvSpPr/>
          <p:nvPr userDrawn="1"/>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4" name="Text Box 17"/>
          <p:cNvSpPr txBox="1">
            <a:spLocks noChangeArrowheads="1"/>
          </p:cNvSpPr>
          <p:nvPr userDrawn="1"/>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FFFFFF"/>
                </a:solidFill>
              </a:rPr>
              <a:pPr algn="ctr" defTabSz="914400">
                <a:spcBef>
                  <a:spcPts val="0"/>
                </a:spcBef>
              </a:pPr>
              <a:t>‹#›</a:t>
            </a:fld>
            <a:endParaRPr lang="en-US" sz="900" b="0" dirty="0">
              <a:solidFill>
                <a:srgbClr val="FFFFFF"/>
              </a:solidFill>
            </a:endParaRPr>
          </a:p>
        </p:txBody>
      </p:sp>
    </p:spTree>
    <p:extLst>
      <p:ext uri="{BB962C8B-B14F-4D97-AF65-F5344CB8AC3E}">
        <p14:creationId xmlns:p14="http://schemas.microsoft.com/office/powerpoint/2010/main" val="286501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Table Slide">
    <p:spTree>
      <p:nvGrpSpPr>
        <p:cNvPr id="1" name=""/>
        <p:cNvGrpSpPr/>
        <p:nvPr/>
      </p:nvGrpSpPr>
      <p:grpSpPr>
        <a:xfrm>
          <a:off x="0" y="0"/>
          <a:ext cx="0" cy="0"/>
          <a:chOff x="0" y="0"/>
          <a:chExt cx="0" cy="0"/>
        </a:xfrm>
      </p:grpSpPr>
      <p:pic>
        <p:nvPicPr>
          <p:cNvPr id="7" name="Picture 6" descr="PPT-Chart-Templa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gray">
          <a:xfrm rot="16200000">
            <a:off x="-1077913" y="5583238"/>
            <a:ext cx="2365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50000"/>
              </a:spcBef>
              <a:spcAft>
                <a:spcPct val="0"/>
              </a:spcAft>
            </a:pPr>
            <a:r>
              <a:rPr lang="en-US" sz="600">
                <a:solidFill>
                  <a:srgbClr val="5F5F5F"/>
                </a:solidFill>
                <a:ea typeface="Calibri" pitchFamily="34" charset="0"/>
                <a:cs typeface="Calibri" pitchFamily="34" charset="0"/>
              </a:rPr>
              <a:t>Copyright ©2013 The Nielsen Company. Confidential and proprietary.</a:t>
            </a:r>
          </a:p>
        </p:txBody>
      </p:sp>
      <p:sp>
        <p:nvSpPr>
          <p:cNvPr id="10" name="Text Box 17"/>
          <p:cNvSpPr txBox="1">
            <a:spLocks noChangeArrowheads="1"/>
          </p:cNvSpPr>
          <p:nvPr/>
        </p:nvSpPr>
        <p:spPr bwMode="auto">
          <a:xfrm>
            <a:off x="8880475" y="6600825"/>
            <a:ext cx="1349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fld id="{F08A45F6-D718-41F6-A751-386D2145B350}" type="slidenum">
              <a:rPr lang="en-US" sz="900">
                <a:solidFill>
                  <a:srgbClr val="009DD9"/>
                </a:solidFill>
                <a:cs typeface="Arial" charset="0"/>
              </a:rPr>
              <a:pPr algn="ctr" fontAlgn="base">
                <a:spcBef>
                  <a:spcPct val="0"/>
                </a:spcBef>
                <a:spcAft>
                  <a:spcPct val="0"/>
                </a:spcAft>
              </a:pPr>
              <a:t>‹#›</a:t>
            </a:fld>
            <a:endParaRPr lang="en-US" sz="900">
              <a:solidFill>
                <a:srgbClr val="009DD9"/>
              </a:solidFill>
              <a:cs typeface="Arial" charset="0"/>
            </a:endParaRPr>
          </a:p>
        </p:txBody>
      </p:sp>
      <p:sp>
        <p:nvSpPr>
          <p:cNvPr id="6" name="Table Placeholder 5"/>
          <p:cNvSpPr>
            <a:spLocks noGrp="1"/>
          </p:cNvSpPr>
          <p:nvPr>
            <p:ph type="tbl" sz="quarter" idx="13"/>
          </p:nvPr>
        </p:nvSpPr>
        <p:spPr>
          <a:xfrm>
            <a:off x="776657" y="1947672"/>
            <a:ext cx="7614868" cy="3462338"/>
          </a:xfrm>
        </p:spPr>
        <p:txBody>
          <a:bodyPr rtlCol="0">
            <a:noAutofit/>
          </a:bodyPr>
          <a:lstStyle>
            <a:lvl1pPr marL="0" indent="0">
              <a:buFontTx/>
              <a:buNone/>
              <a:defRPr/>
            </a:lvl1pPr>
          </a:lstStyle>
          <a:p>
            <a:pPr lvl="0"/>
            <a:r>
              <a:rPr lang="en-US" noProof="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2"/>
          <p:cNvSpPr>
            <a:spLocks noGrp="1"/>
          </p:cNvSpPr>
          <p:nvPr>
            <p:ph type="body" idx="15"/>
          </p:nvPr>
        </p:nvSpPr>
        <p:spPr>
          <a:xfrm>
            <a:off x="594360" y="1280160"/>
            <a:ext cx="8160322"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2"/>
          <p:cNvSpPr>
            <a:spLocks noGrp="1"/>
          </p:cNvSpPr>
          <p:nvPr>
            <p:ph type="body" idx="16"/>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93950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ntent with Picture">
    <p:spTree>
      <p:nvGrpSpPr>
        <p:cNvPr id="1" name=""/>
        <p:cNvGrpSpPr/>
        <p:nvPr/>
      </p:nvGrpSpPr>
      <p:grpSpPr>
        <a:xfrm>
          <a:off x="0" y="0"/>
          <a:ext cx="0" cy="0"/>
          <a:chOff x="0" y="0"/>
          <a:chExt cx="0" cy="0"/>
        </a:xfrm>
      </p:grpSpPr>
      <p:grpSp>
        <p:nvGrpSpPr>
          <p:cNvPr id="2" name="Group 11"/>
          <p:cNvGrpSpPr/>
          <p:nvPr userDrawn="1"/>
        </p:nvGrpSpPr>
        <p:grpSpPr>
          <a:xfrm>
            <a:off x="0" y="0"/>
            <a:ext cx="9144000" cy="6858000"/>
            <a:chOff x="0" y="0"/>
            <a:chExt cx="9144000" cy="6858000"/>
          </a:xfrm>
        </p:grpSpPr>
        <p:pic>
          <p:nvPicPr>
            <p:cNvPr id="15" name="Picture 14" descr="PPT-Chart-Template.png"/>
            <p:cNvPicPr>
              <a:picLocks noChangeAspect="1"/>
            </p:cNvPicPr>
            <p:nvPr userDrawn="1"/>
          </p:nvPicPr>
          <p:blipFill>
            <a:blip r:embed="rId2" cstate="screen"/>
            <a:stretch>
              <a:fillRect/>
            </a:stretch>
          </p:blipFill>
          <p:spPr>
            <a:xfrm>
              <a:off x="0" y="0"/>
              <a:ext cx="9144000" cy="6858000"/>
            </a:xfrm>
            <a:prstGeom prst="rect">
              <a:avLst/>
            </a:prstGeom>
          </p:spPr>
        </p:pic>
        <p:sp>
          <p:nvSpPr>
            <p:cNvPr id="16" name="Rectangle 15"/>
            <p:cNvSpPr/>
            <p:nvPr/>
          </p:nvSpPr>
          <p:spPr bwMode="gray">
            <a:xfrm rot="16200000">
              <a:off x="-1078030" y="5582967"/>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a:t>
              </a:r>
              <a:r>
                <a:rPr lang="en-US" sz="600" baseline="0" dirty="0" smtClean="0">
                  <a:solidFill>
                    <a:srgbClr val="5F5F5F"/>
                  </a:solidFill>
                  <a:latin typeface="Calibri"/>
                  <a:cs typeface="Calibri"/>
                </a:rPr>
                <a:t> </a:t>
              </a:r>
              <a:r>
                <a:rPr lang="en-US" sz="600" dirty="0" smtClean="0">
                  <a:solidFill>
                    <a:srgbClr val="5F5F5F"/>
                  </a:solidFill>
                  <a:latin typeface="Calibri"/>
                  <a:cs typeface="Calibri"/>
                </a:rPr>
                <a:t> The Nielsen Company. Confidential and proprietary.</a:t>
              </a:r>
              <a:endParaRPr lang="en-US" sz="600" dirty="0">
                <a:solidFill>
                  <a:srgbClr val="5F5F5F"/>
                </a:solidFill>
                <a:latin typeface="Calibri"/>
                <a:cs typeface="Calibri"/>
              </a:endParaRPr>
            </a:p>
          </p:txBody>
        </p:sp>
      </p:grpSp>
      <p:sp>
        <p:nvSpPr>
          <p:cNvPr id="9" name="Title 8"/>
          <p:cNvSpPr>
            <a:spLocks noGrp="1"/>
          </p:cNvSpPr>
          <p:nvPr>
            <p:ph type="title" hasCustomPrompt="1"/>
          </p:nvPr>
        </p:nvSpPr>
        <p:spPr>
          <a:xfrm>
            <a:off x="594360" y="676656"/>
            <a:ext cx="7232904" cy="999744"/>
          </a:xfrm>
        </p:spPr>
        <p:txBody>
          <a:bodyPr anchor="t" anchorCtr="0">
            <a:normAutofit/>
          </a:bodyPr>
          <a:lstStyle>
            <a:lvl1pPr>
              <a:defRPr baseline="0">
                <a:solidFill>
                  <a:srgbClr val="009DD9"/>
                </a:solidFill>
              </a:defRPr>
            </a:lvl1pPr>
          </a:lstStyle>
          <a:p>
            <a:r>
              <a:rPr lang="en-US" dirty="0" smtClean="0"/>
              <a:t>CLICK TO EDIT MASTER TITLE STYLE</a:t>
            </a:r>
            <a:endParaRPr lang="en-US" dirty="0"/>
          </a:p>
        </p:txBody>
      </p:sp>
      <p:sp>
        <p:nvSpPr>
          <p:cNvPr id="13" name="Oval 12"/>
          <p:cNvSpPr/>
          <p:nvPr userDrawn="1"/>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4" name="Text Box 17"/>
          <p:cNvSpPr txBox="1">
            <a:spLocks noChangeArrowheads="1"/>
          </p:cNvSpPr>
          <p:nvPr userDrawn="1"/>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FFFFFF"/>
                </a:solidFill>
              </a:rPr>
              <a:pPr algn="ctr" defTabSz="914400">
                <a:spcBef>
                  <a:spcPts val="0"/>
                </a:spcBef>
              </a:pPr>
              <a:t>‹#›</a:t>
            </a:fld>
            <a:endParaRPr lang="en-US" sz="900" b="0" dirty="0">
              <a:solidFill>
                <a:srgbClr val="FFFFFF"/>
              </a:solidFill>
            </a:endParaRPr>
          </a:p>
        </p:txBody>
      </p:sp>
    </p:spTree>
    <p:extLst>
      <p:ext uri="{BB962C8B-B14F-4D97-AF65-F5344CB8AC3E}">
        <p14:creationId xmlns:p14="http://schemas.microsoft.com/office/powerpoint/2010/main" val="28650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Content with Picture">
    <p:spTree>
      <p:nvGrpSpPr>
        <p:cNvPr id="1" name=""/>
        <p:cNvGrpSpPr/>
        <p:nvPr/>
      </p:nvGrpSpPr>
      <p:grpSpPr>
        <a:xfrm>
          <a:off x="0" y="0"/>
          <a:ext cx="0" cy="0"/>
          <a:chOff x="0" y="0"/>
          <a:chExt cx="0" cy="0"/>
        </a:xfrm>
      </p:grpSpPr>
      <p:grpSp>
        <p:nvGrpSpPr>
          <p:cNvPr id="2" name="Group 11"/>
          <p:cNvGrpSpPr/>
          <p:nvPr userDrawn="1"/>
        </p:nvGrpSpPr>
        <p:grpSpPr>
          <a:xfrm>
            <a:off x="0" y="0"/>
            <a:ext cx="9144000" cy="6858000"/>
            <a:chOff x="0" y="0"/>
            <a:chExt cx="9144000" cy="6858000"/>
          </a:xfrm>
        </p:grpSpPr>
        <p:pic>
          <p:nvPicPr>
            <p:cNvPr id="15" name="Picture 14" descr="PPT-Chart-Template.png"/>
            <p:cNvPicPr>
              <a:picLocks noChangeAspect="1"/>
            </p:cNvPicPr>
            <p:nvPr userDrawn="1"/>
          </p:nvPicPr>
          <p:blipFill>
            <a:blip r:embed="rId2" cstate="screen"/>
            <a:stretch>
              <a:fillRect/>
            </a:stretch>
          </p:blipFill>
          <p:spPr>
            <a:xfrm>
              <a:off x="0" y="0"/>
              <a:ext cx="9144000" cy="6858000"/>
            </a:xfrm>
            <a:prstGeom prst="rect">
              <a:avLst/>
            </a:prstGeom>
          </p:spPr>
        </p:pic>
        <p:sp>
          <p:nvSpPr>
            <p:cNvPr id="16" name="Rectangle 15"/>
            <p:cNvSpPr/>
            <p:nvPr/>
          </p:nvSpPr>
          <p:spPr bwMode="gray">
            <a:xfrm rot="16200000">
              <a:off x="-1078030" y="5582967"/>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a:t>
              </a:r>
              <a:r>
                <a:rPr lang="en-US" sz="600" baseline="0" dirty="0" smtClean="0">
                  <a:solidFill>
                    <a:srgbClr val="5F5F5F"/>
                  </a:solidFill>
                  <a:latin typeface="Calibri"/>
                  <a:cs typeface="Calibri"/>
                </a:rPr>
                <a:t> </a:t>
              </a:r>
              <a:r>
                <a:rPr lang="en-US" sz="600" dirty="0" smtClean="0">
                  <a:solidFill>
                    <a:srgbClr val="5F5F5F"/>
                  </a:solidFill>
                  <a:latin typeface="Calibri"/>
                  <a:cs typeface="Calibri"/>
                </a:rPr>
                <a:t> The Nielsen Company. Confidential and proprietary.</a:t>
              </a:r>
              <a:endParaRPr lang="en-US" sz="600" dirty="0">
                <a:solidFill>
                  <a:srgbClr val="5F5F5F"/>
                </a:solidFill>
                <a:latin typeface="Calibri"/>
                <a:cs typeface="Calibri"/>
              </a:endParaRPr>
            </a:p>
          </p:txBody>
        </p:sp>
      </p:grpSp>
      <p:sp>
        <p:nvSpPr>
          <p:cNvPr id="9" name="Title 8"/>
          <p:cNvSpPr>
            <a:spLocks noGrp="1"/>
          </p:cNvSpPr>
          <p:nvPr>
            <p:ph type="title" hasCustomPrompt="1"/>
          </p:nvPr>
        </p:nvSpPr>
        <p:spPr>
          <a:xfrm>
            <a:off x="838200" y="3124200"/>
            <a:ext cx="7232904" cy="999744"/>
          </a:xfrm>
        </p:spPr>
        <p:txBody>
          <a:bodyPr anchor="t" anchorCtr="0">
            <a:normAutofit/>
          </a:bodyPr>
          <a:lstStyle>
            <a:lvl1pPr algn="ctr">
              <a:defRPr baseline="0">
                <a:solidFill>
                  <a:srgbClr val="009DD9"/>
                </a:solidFill>
              </a:defRPr>
            </a:lvl1pPr>
          </a:lstStyle>
          <a:p>
            <a:r>
              <a:rPr lang="en-US" dirty="0" smtClean="0"/>
              <a:t>CLICK TO EDIT MASTER TITLE STYLE</a:t>
            </a:r>
            <a:endParaRPr lang="en-US" dirty="0"/>
          </a:p>
        </p:txBody>
      </p:sp>
      <p:sp>
        <p:nvSpPr>
          <p:cNvPr id="13" name="Oval 12"/>
          <p:cNvSpPr/>
          <p:nvPr userDrawn="1"/>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4" name="Text Box 17"/>
          <p:cNvSpPr txBox="1">
            <a:spLocks noChangeArrowheads="1"/>
          </p:cNvSpPr>
          <p:nvPr userDrawn="1"/>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FFFFFF"/>
                </a:solidFill>
              </a:rPr>
              <a:pPr algn="ctr" defTabSz="914400">
                <a:spcBef>
                  <a:spcPts val="0"/>
                </a:spcBef>
              </a:pPr>
              <a:t>‹#›</a:t>
            </a:fld>
            <a:endParaRPr lang="en-US" sz="900" b="0" dirty="0">
              <a:solidFill>
                <a:srgbClr val="FFFFFF"/>
              </a:solidFill>
            </a:endParaRPr>
          </a:p>
        </p:txBody>
      </p:sp>
    </p:spTree>
    <p:extLst>
      <p:ext uri="{BB962C8B-B14F-4D97-AF65-F5344CB8AC3E}">
        <p14:creationId xmlns:p14="http://schemas.microsoft.com/office/powerpoint/2010/main" val="28650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Content with Picture">
    <p:spTree>
      <p:nvGrpSpPr>
        <p:cNvPr id="1" name=""/>
        <p:cNvGrpSpPr/>
        <p:nvPr/>
      </p:nvGrpSpPr>
      <p:grpSpPr>
        <a:xfrm>
          <a:off x="0" y="0"/>
          <a:ext cx="0" cy="0"/>
          <a:chOff x="0" y="0"/>
          <a:chExt cx="0" cy="0"/>
        </a:xfrm>
      </p:grpSpPr>
      <p:grpSp>
        <p:nvGrpSpPr>
          <p:cNvPr id="2" name="Group 11"/>
          <p:cNvGrpSpPr/>
          <p:nvPr userDrawn="1"/>
        </p:nvGrpSpPr>
        <p:grpSpPr>
          <a:xfrm>
            <a:off x="0" y="0"/>
            <a:ext cx="9144000" cy="6858000"/>
            <a:chOff x="0" y="0"/>
            <a:chExt cx="9144000" cy="6858000"/>
          </a:xfrm>
        </p:grpSpPr>
        <p:pic>
          <p:nvPicPr>
            <p:cNvPr id="15" name="Picture 14" descr="PPT-Chart-Template.png"/>
            <p:cNvPicPr>
              <a:picLocks noChangeAspect="1"/>
            </p:cNvPicPr>
            <p:nvPr userDrawn="1"/>
          </p:nvPicPr>
          <p:blipFill>
            <a:blip r:embed="rId2" cstate="screen"/>
            <a:stretch>
              <a:fillRect/>
            </a:stretch>
          </p:blipFill>
          <p:spPr>
            <a:xfrm>
              <a:off x="0" y="0"/>
              <a:ext cx="9144000" cy="6858000"/>
            </a:xfrm>
            <a:prstGeom prst="rect">
              <a:avLst/>
            </a:prstGeom>
          </p:spPr>
        </p:pic>
        <p:sp>
          <p:nvSpPr>
            <p:cNvPr id="16" name="Rectangle 15"/>
            <p:cNvSpPr/>
            <p:nvPr/>
          </p:nvSpPr>
          <p:spPr bwMode="gray">
            <a:xfrm rot="16200000">
              <a:off x="-1078030" y="5582967"/>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a:t>
              </a:r>
              <a:r>
                <a:rPr lang="en-US" sz="600" baseline="0" dirty="0" smtClean="0">
                  <a:solidFill>
                    <a:srgbClr val="5F5F5F"/>
                  </a:solidFill>
                  <a:latin typeface="Calibri"/>
                  <a:cs typeface="Calibri"/>
                </a:rPr>
                <a:t> </a:t>
              </a:r>
              <a:r>
                <a:rPr lang="en-US" sz="600" dirty="0" smtClean="0">
                  <a:solidFill>
                    <a:srgbClr val="5F5F5F"/>
                  </a:solidFill>
                  <a:latin typeface="Calibri"/>
                  <a:cs typeface="Calibri"/>
                </a:rPr>
                <a:t>The Nielsen Company. Confidential and proprietary.</a:t>
              </a:r>
              <a:endParaRPr lang="en-US" sz="600" dirty="0">
                <a:solidFill>
                  <a:srgbClr val="5F5F5F"/>
                </a:solidFill>
                <a:latin typeface="Calibri"/>
                <a:cs typeface="Calibri"/>
              </a:endParaRPr>
            </a:p>
          </p:txBody>
        </p:sp>
      </p:grpSp>
      <p:sp>
        <p:nvSpPr>
          <p:cNvPr id="9" name="Title 8"/>
          <p:cNvSpPr>
            <a:spLocks noGrp="1"/>
          </p:cNvSpPr>
          <p:nvPr>
            <p:ph type="title" hasCustomPrompt="1"/>
          </p:nvPr>
        </p:nvSpPr>
        <p:spPr>
          <a:xfrm>
            <a:off x="594360" y="3048000"/>
            <a:ext cx="7787640" cy="999744"/>
          </a:xfrm>
        </p:spPr>
        <p:txBody>
          <a:bodyPr anchor="ctr" anchorCtr="0">
            <a:normAutofit/>
          </a:bodyPr>
          <a:lstStyle>
            <a:lvl1pPr algn="ctr">
              <a:defRPr baseline="0">
                <a:solidFill>
                  <a:srgbClr val="009DD9"/>
                </a:solidFill>
              </a:defRPr>
            </a:lvl1pPr>
          </a:lstStyle>
          <a:p>
            <a:r>
              <a:rPr lang="en-US" dirty="0" smtClean="0"/>
              <a:t>CLICK TO EDIT MASTER TITLE STYLE</a:t>
            </a:r>
            <a:endParaRPr lang="en-US" dirty="0"/>
          </a:p>
        </p:txBody>
      </p:sp>
      <p:sp>
        <p:nvSpPr>
          <p:cNvPr id="13" name="Oval 12"/>
          <p:cNvSpPr/>
          <p:nvPr userDrawn="1"/>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4" name="Text Box 17"/>
          <p:cNvSpPr txBox="1">
            <a:spLocks noChangeArrowheads="1"/>
          </p:cNvSpPr>
          <p:nvPr userDrawn="1"/>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FFFFFF"/>
                </a:solidFill>
              </a:rPr>
              <a:pPr algn="ctr" defTabSz="914400">
                <a:spcBef>
                  <a:spcPts val="0"/>
                </a:spcBef>
              </a:pPr>
              <a:t>‹#›</a:t>
            </a:fld>
            <a:endParaRPr lang="en-US" sz="900" b="0" dirty="0">
              <a:solidFill>
                <a:srgbClr val="FFFFFF"/>
              </a:solidFill>
            </a:endParaRPr>
          </a:p>
        </p:txBody>
      </p:sp>
    </p:spTree>
    <p:extLst>
      <p:ext uri="{BB962C8B-B14F-4D97-AF65-F5344CB8AC3E}">
        <p14:creationId xmlns:p14="http://schemas.microsoft.com/office/powerpoint/2010/main" val="28650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4"/>
          <p:cNvSpPr/>
          <p:nvPr userDrawn="1"/>
        </p:nvSpPr>
        <p:spPr>
          <a:xfrm>
            <a:off x="460445" y="463106"/>
            <a:ext cx="8223110" cy="5873023"/>
          </a:xfrm>
          <a:prstGeom prst="rect">
            <a:avLst/>
          </a:prstGeom>
          <a:solidFill>
            <a:srgbClr val="FFFFFF">
              <a:alpha val="50000"/>
            </a:srgbClr>
          </a:solidFill>
          <a:ln w="635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63106"/>
            <a:ext cx="8229600" cy="954532"/>
          </a:xfrm>
          <a:noFill/>
          <a:ln>
            <a:noFill/>
          </a:ln>
        </p:spPr>
        <p:txBody>
          <a:bodyPr>
            <a:normAutofit/>
          </a:bodyPr>
          <a:lstStyle>
            <a:lvl1pPr>
              <a:defRPr sz="2400" b="1" i="0" baseline="0">
                <a:solidFill>
                  <a:srgbClr val="0092D2"/>
                </a:solidFill>
                <a:latin typeface="Bliss Pro ExtraBold"/>
                <a:cs typeface="Bliss Pro ExtraBold"/>
              </a:defRPr>
            </a:lvl1pPr>
          </a:lstStyle>
          <a:p>
            <a:r>
              <a:rPr lang="en-US" dirty="0" smtClean="0"/>
              <a:t>CLICK TO EDIT MASTER SLIDE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676656"/>
            <a:ext cx="8165465" cy="571500"/>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1280160"/>
            <a:ext cx="8165465"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2020824"/>
            <a:ext cx="8165465" cy="4079875"/>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6373368"/>
            <a:ext cx="8165465"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ark 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11" name="Picture 10" descr="PPT-Black-Cover-Graphic.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247426" y="4797429"/>
            <a:ext cx="54864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Text Placeholder 2"/>
          <p:cNvSpPr>
            <a:spLocks noGrp="1"/>
          </p:cNvSpPr>
          <p:nvPr>
            <p:ph type="body" idx="17"/>
          </p:nvPr>
        </p:nvSpPr>
        <p:spPr>
          <a:xfrm>
            <a:off x="247426" y="5997616"/>
            <a:ext cx="2891063"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
          <p:cNvSpPr>
            <a:spLocks noGrp="1"/>
          </p:cNvSpPr>
          <p:nvPr>
            <p:ph type="ctrTitle" hasCustomPrompt="1"/>
          </p:nvPr>
        </p:nvSpPr>
        <p:spPr>
          <a:xfrm>
            <a:off x="246889" y="3488801"/>
            <a:ext cx="5486938"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pic>
        <p:nvPicPr>
          <p:cNvPr id="14" name="Picture 13" descr="Nielsen_R.png"/>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bwMode="invGray">
          <a:xfrm>
            <a:off x="364067" y="3162550"/>
            <a:ext cx="889000" cy="314377"/>
          </a:xfrm>
          <a:prstGeom prst="rect">
            <a:avLst/>
          </a:prstGeom>
        </p:spPr>
      </p:pic>
    </p:spTree>
    <p:extLst>
      <p:ext uri="{BB962C8B-B14F-4D97-AF65-F5344CB8AC3E}">
        <p14:creationId xmlns:p14="http://schemas.microsoft.com/office/powerpoint/2010/main" val="28443090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633985"/>
            <a:ext cx="8165592" cy="571500"/>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1243585"/>
            <a:ext cx="8165592" cy="31511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1987296"/>
            <a:ext cx="8165592" cy="4079875"/>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59" y="6373368"/>
            <a:ext cx="8165592"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8606685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bwMode="gray">
          <a:xfrm rot="16200000">
            <a:off x="-1078031" y="1091630"/>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  The Nielsen Company. Confidential and proprietary.</a:t>
            </a:r>
            <a:endParaRPr lang="en-US" sz="600" dirty="0">
              <a:solidFill>
                <a:srgbClr val="5F5F5F"/>
              </a:solidFill>
              <a:latin typeface="Calibri"/>
              <a:cs typeface="Calibri"/>
            </a:endParaRPr>
          </a:p>
        </p:txBody>
      </p:sp>
      <p:sp>
        <p:nvSpPr>
          <p:cNvPr id="2" name="Title Placeholder 1"/>
          <p:cNvSpPr>
            <a:spLocks noGrp="1"/>
          </p:cNvSpPr>
          <p:nvPr>
            <p:ph type="title"/>
          </p:nvPr>
        </p:nvSpPr>
        <p:spPr>
          <a:xfrm>
            <a:off x="594360" y="676656"/>
            <a:ext cx="8165465" cy="571500"/>
          </a:xfrm>
          <a:prstGeom prst="rect">
            <a:avLst/>
          </a:prstGeom>
        </p:spPr>
        <p:txBody>
          <a:bodyPr vert="horz" wrap="square" lIns="91440" tIns="0" rIns="9144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020824"/>
            <a:ext cx="8165466" cy="4078224"/>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Box 17"/>
          <p:cNvSpPr txBox="1">
            <a:spLocks noChangeArrowheads="1"/>
          </p:cNvSpPr>
          <p:nvPr/>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Tree>
    <p:extLst>
      <p:ext uri="{BB962C8B-B14F-4D97-AF65-F5344CB8AC3E}">
        <p14:creationId xmlns:p14="http://schemas.microsoft.com/office/powerpoint/2010/main" val="455964450"/>
      </p:ext>
    </p:extLst>
  </p:cSld>
  <p:clrMap bg1="lt1" tx1="dk1" bg2="lt2" tx2="dk2" accent1="accent1" accent2="accent2" accent3="accent3" accent4="accent4" accent5="accent5" accent6="accent6" hlink="hlink" folHlink="folHlink"/>
  <p:sldLayoutIdLst>
    <p:sldLayoutId id="2147483659" r:id="rId1"/>
    <p:sldLayoutId id="2147483658" r:id="rId2"/>
    <p:sldLayoutId id="2147483655" r:id="rId3"/>
    <p:sldLayoutId id="2147483666" r:id="rId4"/>
    <p:sldLayoutId id="2147483660" r:id="rId5"/>
    <p:sldLayoutId id="2147483667" r:id="rId6"/>
    <p:sldLayoutId id="2147483671" r:id="rId7"/>
    <p:sldLayoutId id="2147483680" r:id="rId8"/>
    <p:sldLayoutId id="2147483681" r:id="rId9"/>
    <p:sldLayoutId id="2147483682"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p:hf hdr="0" ftr="0" dt="0"/>
  <p:txStyles>
    <p:titleStyle>
      <a:lvl1pPr algn="l" defTabSz="457200" rtl="0" eaLnBrk="1" latinLnBrk="0" hangingPunct="1">
        <a:spcBef>
          <a:spcPct val="0"/>
        </a:spcBef>
        <a:buNone/>
        <a:defRPr sz="3000" kern="1200" cap="all" baseline="0">
          <a:solidFill>
            <a:srgbClr val="009DD9"/>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10.emf"/><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0.emf"/><Relationship Id="rId5" Type="http://schemas.openxmlformats.org/officeDocument/2006/relationships/image" Target="../media/image9.emf"/><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chart" Target="../charts/chart1.xml"/><Relationship Id="rId1" Type="http://schemas.openxmlformats.org/officeDocument/2006/relationships/tags" Target="../tags/tag1.xml"/><Relationship Id="rId2"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0" Type="http://schemas.openxmlformats.org/officeDocument/2006/relationships/image" Target="../media/image16.emf"/><Relationship Id="rId11" Type="http://schemas.openxmlformats.org/officeDocument/2006/relationships/image" Target="../media/image17.emf"/><Relationship Id="rId1" Type="http://schemas.openxmlformats.org/officeDocument/2006/relationships/slideLayout" Target="../slideLayouts/slideLayout19.xml"/><Relationship Id="rId2"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0.emf"/><Relationship Id="rId5" Type="http://schemas.openxmlformats.org/officeDocument/2006/relationships/image" Target="../media/image9.emf"/><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png"/><Relationship Id="rId3"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slideLayout" Target="../slideLayouts/slideLayout12.xml"/><Relationship Id="rId6" Type="http://schemas.openxmlformats.org/officeDocument/2006/relationships/oleObject" Target="../embeddings/oleObject1.bin"/><Relationship Id="rId7"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228600" y="3505200"/>
            <a:ext cx="6611112" cy="1310218"/>
          </a:xfrm>
        </p:spPr>
        <p:txBody>
          <a:bodyPr/>
          <a:lstStyle/>
          <a:p>
            <a:r>
              <a:rPr lang="en-US" dirty="0" smtClean="0"/>
              <a:t>Understanding the digital ecosystem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Quantify your audiences: TV and digital </a:t>
            </a:r>
            <a:endParaRPr lang="en-US" dirty="0"/>
          </a:p>
        </p:txBody>
      </p:sp>
      <p:sp>
        <p:nvSpPr>
          <p:cNvPr id="4" name="Text Placeholder 3"/>
          <p:cNvSpPr>
            <a:spLocks noGrp="1"/>
          </p:cNvSpPr>
          <p:nvPr>
            <p:ph type="body" idx="15"/>
          </p:nvPr>
        </p:nvSpPr>
        <p:spPr/>
        <p:txBody>
          <a:bodyPr/>
          <a:lstStyle/>
          <a:p>
            <a:r>
              <a:rPr lang="en-US" dirty="0" smtClean="0"/>
              <a:t>Digital Program Ratings</a:t>
            </a:r>
            <a:endParaRPr lang="en-US" dirty="0"/>
          </a:p>
        </p:txBody>
      </p:sp>
      <p:sp>
        <p:nvSpPr>
          <p:cNvPr id="5" name="Text Placeholder 4"/>
          <p:cNvSpPr>
            <a:spLocks noGrp="1"/>
          </p:cNvSpPr>
          <p:nvPr>
            <p:ph type="body" idx="16"/>
          </p:nvPr>
        </p:nvSpPr>
        <p:spPr/>
        <p:txBody>
          <a:bodyPr/>
          <a:lstStyle/>
          <a:p>
            <a:r>
              <a:rPr lang="en-US" dirty="0" smtClean="0"/>
              <a:t>Illustrative</a:t>
            </a:r>
            <a:endParaRPr lang="en-US" dirty="0"/>
          </a:p>
        </p:txBody>
      </p:sp>
      <p:sp>
        <p:nvSpPr>
          <p:cNvPr id="6" name="TextBox 5"/>
          <p:cNvSpPr txBox="1"/>
          <p:nvPr/>
        </p:nvSpPr>
        <p:spPr>
          <a:xfrm>
            <a:off x="609600" y="2209800"/>
            <a:ext cx="3886200" cy="1169551"/>
          </a:xfrm>
          <a:prstGeom prst="rect">
            <a:avLst/>
          </a:prstGeom>
          <a:solidFill>
            <a:schemeClr val="accent2"/>
          </a:solidFill>
        </p:spPr>
        <p:txBody>
          <a:bodyPr wrap="square" rtlCol="0">
            <a:spAutoFit/>
          </a:bodyPr>
          <a:lstStyle/>
          <a:p>
            <a:r>
              <a:rPr lang="en-US" sz="7000" dirty="0" smtClean="0">
                <a:solidFill>
                  <a:schemeClr val="bg1"/>
                </a:solidFill>
              </a:rPr>
              <a:t>12 million</a:t>
            </a:r>
            <a:endParaRPr lang="en-US" sz="7000" dirty="0">
              <a:solidFill>
                <a:schemeClr val="bg1"/>
              </a:solidFill>
            </a:endParaRPr>
          </a:p>
        </p:txBody>
      </p:sp>
      <p:sp>
        <p:nvSpPr>
          <p:cNvPr id="7" name="TextBox 6"/>
          <p:cNvSpPr txBox="1"/>
          <p:nvPr/>
        </p:nvSpPr>
        <p:spPr>
          <a:xfrm>
            <a:off x="609600" y="3342620"/>
            <a:ext cx="3886200" cy="1169551"/>
          </a:xfrm>
          <a:prstGeom prst="rect">
            <a:avLst/>
          </a:prstGeom>
          <a:solidFill>
            <a:schemeClr val="accent1"/>
          </a:solidFill>
        </p:spPr>
        <p:txBody>
          <a:bodyPr wrap="square" rtlCol="0">
            <a:spAutoFit/>
          </a:bodyPr>
          <a:lstStyle/>
          <a:p>
            <a:r>
              <a:rPr lang="en-US" sz="7000" dirty="0" smtClean="0">
                <a:solidFill>
                  <a:schemeClr val="bg1"/>
                </a:solidFill>
              </a:rPr>
              <a:t>3 million</a:t>
            </a:r>
            <a:endParaRPr lang="en-US" sz="7000" dirty="0">
              <a:solidFill>
                <a:schemeClr val="bg1"/>
              </a:solidFill>
            </a:endParaRPr>
          </a:p>
        </p:txBody>
      </p:sp>
      <p:sp>
        <p:nvSpPr>
          <p:cNvPr id="8" name="TextBox 7"/>
          <p:cNvSpPr txBox="1"/>
          <p:nvPr/>
        </p:nvSpPr>
        <p:spPr>
          <a:xfrm>
            <a:off x="4648200" y="2543889"/>
            <a:ext cx="3505200" cy="492443"/>
          </a:xfrm>
          <a:prstGeom prst="rect">
            <a:avLst/>
          </a:prstGeom>
          <a:noFill/>
        </p:spPr>
        <p:txBody>
          <a:bodyPr wrap="square" rtlCol="0">
            <a:spAutoFit/>
          </a:bodyPr>
          <a:lstStyle/>
          <a:p>
            <a:r>
              <a:rPr lang="en-US" sz="2600" dirty="0" smtClean="0"/>
              <a:t>Watched on </a:t>
            </a:r>
            <a:r>
              <a:rPr lang="en-US" sz="2600" b="1" dirty="0" smtClean="0">
                <a:solidFill>
                  <a:schemeClr val="accent2"/>
                </a:solidFill>
              </a:rPr>
              <a:t>TV</a:t>
            </a:r>
            <a:r>
              <a:rPr lang="en-US" sz="2600" b="1" dirty="0" smtClean="0">
                <a:solidFill>
                  <a:schemeClr val="accent1"/>
                </a:solidFill>
              </a:rPr>
              <a:t> </a:t>
            </a:r>
            <a:r>
              <a:rPr lang="en-US" sz="2600" dirty="0" smtClean="0"/>
              <a:t>and </a:t>
            </a:r>
            <a:endParaRPr lang="en-US" sz="2600" dirty="0"/>
          </a:p>
        </p:txBody>
      </p:sp>
      <p:sp>
        <p:nvSpPr>
          <p:cNvPr id="9" name="TextBox 8"/>
          <p:cNvSpPr txBox="1"/>
          <p:nvPr/>
        </p:nvSpPr>
        <p:spPr>
          <a:xfrm>
            <a:off x="4648200" y="3637240"/>
            <a:ext cx="3962400" cy="492443"/>
          </a:xfrm>
          <a:prstGeom prst="rect">
            <a:avLst/>
          </a:prstGeom>
          <a:noFill/>
        </p:spPr>
        <p:txBody>
          <a:bodyPr wrap="square" rtlCol="0">
            <a:spAutoFit/>
          </a:bodyPr>
          <a:lstStyle/>
          <a:p>
            <a:r>
              <a:rPr lang="en-US" sz="2600" dirty="0" smtClean="0"/>
              <a:t>Watched on </a:t>
            </a:r>
            <a:r>
              <a:rPr lang="en-US" sz="2600" b="1" dirty="0" smtClean="0">
                <a:solidFill>
                  <a:schemeClr val="accent1"/>
                </a:solidFill>
              </a:rPr>
              <a:t>digital devices</a:t>
            </a:r>
            <a:endParaRPr lang="en-US" sz="2600" b="1" dirty="0">
              <a:solidFill>
                <a:schemeClr val="accent1"/>
              </a:solidFill>
            </a:endParaRPr>
          </a:p>
        </p:txBody>
      </p:sp>
      <p:sp>
        <p:nvSpPr>
          <p:cNvPr id="10" name="TextBox 9"/>
          <p:cNvSpPr txBox="1"/>
          <p:nvPr/>
        </p:nvSpPr>
        <p:spPr>
          <a:xfrm>
            <a:off x="609600" y="6096000"/>
            <a:ext cx="6019800" cy="369332"/>
          </a:xfrm>
          <a:prstGeom prst="rect">
            <a:avLst/>
          </a:prstGeom>
          <a:noFill/>
        </p:spPr>
        <p:txBody>
          <a:bodyPr wrap="square" rtlCol="0">
            <a:spAutoFit/>
          </a:bodyPr>
          <a:lstStyle/>
          <a:p>
            <a:r>
              <a:rPr lang="en-US" dirty="0" smtClean="0"/>
              <a:t>Digital devices include online, mobile, and tablet</a:t>
            </a:r>
            <a:endParaRPr lang="en-US" dirty="0"/>
          </a:p>
        </p:txBody>
      </p:sp>
      <p:sp>
        <p:nvSpPr>
          <p:cNvPr id="11" name="TextBox 10"/>
          <p:cNvSpPr txBox="1"/>
          <p:nvPr/>
        </p:nvSpPr>
        <p:spPr>
          <a:xfrm>
            <a:off x="533400" y="1676400"/>
            <a:ext cx="5715000" cy="430887"/>
          </a:xfrm>
          <a:prstGeom prst="rect">
            <a:avLst/>
          </a:prstGeom>
          <a:noFill/>
        </p:spPr>
        <p:txBody>
          <a:bodyPr wrap="square" rtlCol="0">
            <a:spAutoFit/>
          </a:bodyPr>
          <a:lstStyle/>
          <a:p>
            <a:r>
              <a:rPr lang="en-US" sz="2200" b="1" dirty="0" smtClean="0"/>
              <a:t>Share stats like:</a:t>
            </a:r>
            <a:endParaRPr lang="en-US" sz="2200" b="1" dirty="0"/>
          </a:p>
        </p:txBody>
      </p:sp>
      <p:sp>
        <p:nvSpPr>
          <p:cNvPr id="12" name="TextBox 11"/>
          <p:cNvSpPr txBox="1"/>
          <p:nvPr/>
        </p:nvSpPr>
        <p:spPr>
          <a:xfrm>
            <a:off x="609600" y="5029200"/>
            <a:ext cx="8001000" cy="646331"/>
          </a:xfrm>
          <a:prstGeom prst="rect">
            <a:avLst/>
          </a:prstGeom>
          <a:solidFill>
            <a:schemeClr val="bg1">
              <a:lumMod val="85000"/>
            </a:schemeClr>
          </a:solidFill>
        </p:spPr>
        <p:txBody>
          <a:bodyPr wrap="square" rtlCol="0">
            <a:spAutoFit/>
          </a:bodyPr>
          <a:lstStyle/>
          <a:p>
            <a:pPr algn="ctr"/>
            <a:r>
              <a:rPr lang="en-US" dirty="0"/>
              <a:t>How does your </a:t>
            </a:r>
            <a:r>
              <a:rPr lang="en-US" b="1" dirty="0"/>
              <a:t>digital</a:t>
            </a:r>
            <a:r>
              <a:rPr lang="en-US" dirty="0"/>
              <a:t> audience </a:t>
            </a:r>
            <a:r>
              <a:rPr lang="en-US" b="1" dirty="0"/>
              <a:t>differ from TV</a:t>
            </a:r>
            <a:r>
              <a:rPr lang="en-US" dirty="0"/>
              <a:t>?</a:t>
            </a:r>
          </a:p>
          <a:p>
            <a:pPr algn="ctr"/>
            <a:r>
              <a:rPr lang="en-US" dirty="0" smtClean="0"/>
              <a:t>Are your digital audiences </a:t>
            </a:r>
            <a:r>
              <a:rPr lang="en-US" b="1" dirty="0" smtClean="0"/>
              <a:t>younger</a:t>
            </a:r>
            <a:r>
              <a:rPr lang="en-US" dirty="0" smtClean="0"/>
              <a:t>? Are they the </a:t>
            </a:r>
            <a:r>
              <a:rPr lang="en-US" b="1" dirty="0" smtClean="0"/>
              <a:t>same</a:t>
            </a:r>
            <a:r>
              <a:rPr lang="en-US" dirty="0" smtClean="0"/>
              <a:t>?</a:t>
            </a:r>
          </a:p>
        </p:txBody>
      </p:sp>
      <p:sp>
        <p:nvSpPr>
          <p:cNvPr id="13" name="TextBox 12"/>
          <p:cNvSpPr txBox="1"/>
          <p:nvPr/>
        </p:nvSpPr>
        <p:spPr>
          <a:xfrm>
            <a:off x="6624862" y="0"/>
            <a:ext cx="1985738" cy="369332"/>
          </a:xfrm>
          <a:prstGeom prst="rect">
            <a:avLst/>
          </a:prstGeom>
          <a:noFill/>
        </p:spPr>
        <p:txBody>
          <a:bodyPr wrap="square" rtlCol="0">
            <a:spAutoFit/>
          </a:bodyPr>
          <a:lstStyle/>
          <a:p>
            <a:pPr algn="r"/>
            <a:r>
              <a:rPr lang="en-US" dirty="0" smtClean="0"/>
              <a:t>Dynamic</a:t>
            </a:r>
            <a:endParaRPr lang="en-US" dirty="0"/>
          </a:p>
        </p:txBody>
      </p:sp>
    </p:spTree>
    <p:extLst>
      <p:ext uri="{BB962C8B-B14F-4D97-AF65-F5344CB8AC3E}">
        <p14:creationId xmlns:p14="http://schemas.microsoft.com/office/powerpoint/2010/main" val="28510521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Digital program ratings Overview</a:t>
            </a:r>
            <a:endParaRPr lang="en-US" dirty="0"/>
          </a:p>
        </p:txBody>
      </p:sp>
      <p:sp>
        <p:nvSpPr>
          <p:cNvPr id="31" name="TextBox 30"/>
          <p:cNvSpPr txBox="1"/>
          <p:nvPr/>
        </p:nvSpPr>
        <p:spPr>
          <a:xfrm>
            <a:off x="179512" y="1508787"/>
            <a:ext cx="8964488" cy="877163"/>
          </a:xfrm>
          <a:prstGeom prst="rect">
            <a:avLst/>
          </a:prstGeom>
          <a:solidFill>
            <a:schemeClr val="accent1">
              <a:lumMod val="20000"/>
              <a:lumOff val="80000"/>
            </a:schemeClr>
          </a:solidFill>
        </p:spPr>
        <p:txBody>
          <a:bodyPr wrap="square">
            <a:spAutoFit/>
          </a:bodyPr>
          <a:lstStyle/>
          <a:p>
            <a:pPr algn="ctr">
              <a:defRPr/>
            </a:pPr>
            <a:endParaRPr lang="en-US" sz="1600" kern="0" dirty="0" smtClean="0">
              <a:solidFill>
                <a:srgbClr val="009DD9"/>
              </a:solidFill>
              <a:latin typeface="Calibri"/>
              <a:ea typeface="Segoe UI" pitchFamily="34" charset="0"/>
              <a:cs typeface="Segoe UI" pitchFamily="34" charset="0"/>
            </a:endParaRPr>
          </a:p>
          <a:p>
            <a:pPr algn="ctr">
              <a:defRPr/>
            </a:pPr>
            <a:r>
              <a:rPr lang="en-US" sz="1900" kern="0" dirty="0" smtClean="0">
                <a:solidFill>
                  <a:srgbClr val="009DD9"/>
                </a:solidFill>
                <a:latin typeface="Calibri"/>
                <a:ea typeface="Segoe UI" pitchFamily="34" charset="0"/>
                <a:cs typeface="Segoe UI" pitchFamily="34" charset="0"/>
              </a:rPr>
              <a:t>MEASURES AUDIENCES WATCHING YOUR </a:t>
            </a:r>
            <a:r>
              <a:rPr lang="en-US" sz="1900" b="1" kern="0" dirty="0" smtClean="0">
                <a:solidFill>
                  <a:srgbClr val="009DD9"/>
                </a:solidFill>
                <a:latin typeface="Calibri"/>
                <a:ea typeface="Segoe UI" pitchFamily="34" charset="0"/>
                <a:cs typeface="Segoe UI" pitchFamily="34" charset="0"/>
              </a:rPr>
              <a:t>VIDEO CONTENT ON DIGITAL DEVICES</a:t>
            </a:r>
          </a:p>
          <a:p>
            <a:pPr algn="ctr">
              <a:defRPr/>
            </a:pPr>
            <a:endParaRPr lang="en-US" sz="1600" kern="0" dirty="0">
              <a:solidFill>
                <a:srgbClr val="009DD9"/>
              </a:solidFill>
              <a:latin typeface="Calibri"/>
              <a:ea typeface="Segoe UI" pitchFamily="34" charset="0"/>
              <a:cs typeface="Segoe UI" pitchFamily="34" charset="0"/>
            </a:endParaRPr>
          </a:p>
        </p:txBody>
      </p:sp>
      <p:sp>
        <p:nvSpPr>
          <p:cNvPr id="30" name="TextBox 29"/>
          <p:cNvSpPr txBox="1"/>
          <p:nvPr/>
        </p:nvSpPr>
        <p:spPr>
          <a:xfrm>
            <a:off x="4716016" y="4730175"/>
            <a:ext cx="2226384" cy="1154162"/>
          </a:xfrm>
          <a:prstGeom prst="rect">
            <a:avLst/>
          </a:prstGeom>
          <a:noFill/>
        </p:spPr>
        <p:txBody>
          <a:bodyPr wrap="square" rtlCol="0">
            <a:spAutoFit/>
          </a:bodyPr>
          <a:lstStyle/>
          <a:p>
            <a:pPr algn="ctr">
              <a:spcBef>
                <a:spcPts val="600"/>
              </a:spcBef>
              <a:buClr>
                <a:srgbClr val="5F5F5F"/>
              </a:buClr>
            </a:pPr>
            <a:r>
              <a:rPr lang="en-US" sz="1600" b="1" dirty="0" smtClean="0">
                <a:solidFill>
                  <a:schemeClr val="accent3"/>
                </a:solidFill>
                <a:latin typeface="Calibri" pitchFamily="34" charset="0"/>
              </a:rPr>
              <a:t>COMPARABILITY</a:t>
            </a:r>
            <a:endParaRPr lang="en-US" sz="1600" b="1" dirty="0">
              <a:solidFill>
                <a:schemeClr val="accent3"/>
              </a:solidFill>
              <a:latin typeface="Calibri" pitchFamily="34" charset="0"/>
            </a:endParaRPr>
          </a:p>
          <a:p>
            <a:pPr algn="ctr">
              <a:spcBef>
                <a:spcPts val="600"/>
              </a:spcBef>
              <a:buClr>
                <a:srgbClr val="5F5F5F"/>
              </a:buClr>
            </a:pPr>
            <a:r>
              <a:rPr lang="en-US" sz="1600" dirty="0">
                <a:solidFill>
                  <a:schemeClr val="accent3"/>
                </a:solidFill>
                <a:latin typeface="Calibri" pitchFamily="34" charset="0"/>
              </a:rPr>
              <a:t>Highly </a:t>
            </a:r>
            <a:r>
              <a:rPr lang="en-US" sz="1600" b="1" dirty="0">
                <a:solidFill>
                  <a:schemeClr val="accent3"/>
                </a:solidFill>
                <a:latin typeface="Calibri" pitchFamily="34" charset="0"/>
              </a:rPr>
              <a:t>accurate</a:t>
            </a:r>
            <a:r>
              <a:rPr lang="en-US" sz="1600" dirty="0">
                <a:solidFill>
                  <a:schemeClr val="accent3"/>
                </a:solidFill>
                <a:latin typeface="Calibri" pitchFamily="34" charset="0"/>
              </a:rPr>
              <a:t>, overnight </a:t>
            </a:r>
            <a:r>
              <a:rPr lang="en-US" sz="1600" b="1" dirty="0">
                <a:solidFill>
                  <a:schemeClr val="accent3"/>
                </a:solidFill>
                <a:latin typeface="Calibri" pitchFamily="34" charset="0"/>
              </a:rPr>
              <a:t>audience comps for TV content</a:t>
            </a:r>
          </a:p>
        </p:txBody>
      </p:sp>
      <p:grpSp>
        <p:nvGrpSpPr>
          <p:cNvPr id="11" name="Group 10"/>
          <p:cNvGrpSpPr/>
          <p:nvPr/>
        </p:nvGrpSpPr>
        <p:grpSpPr>
          <a:xfrm>
            <a:off x="5008113" y="3043429"/>
            <a:ext cx="1479514" cy="1433945"/>
            <a:chOff x="747239" y="1021018"/>
            <a:chExt cx="1271016" cy="1271016"/>
          </a:xfrm>
        </p:grpSpPr>
        <p:sp>
          <p:nvSpPr>
            <p:cNvPr id="12" name="Oval 11"/>
            <p:cNvSpPr/>
            <p:nvPr/>
          </p:nvSpPr>
          <p:spPr>
            <a:xfrm>
              <a:off x="747239" y="1021018"/>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3" name="Picture 12" descr="TV.emf"/>
            <p:cNvPicPr>
              <a:picLocks noChangeAspect="1"/>
            </p:cNvPicPr>
            <p:nvPr/>
          </p:nvPicPr>
          <p:blipFill>
            <a:blip r:embed="rId3" cstate="print"/>
            <a:stretch>
              <a:fillRect/>
            </a:stretch>
          </p:blipFill>
          <p:spPr>
            <a:xfrm>
              <a:off x="937769" y="1312080"/>
              <a:ext cx="890588" cy="685800"/>
            </a:xfrm>
            <a:prstGeom prst="rect">
              <a:avLst/>
            </a:prstGeom>
          </p:spPr>
        </p:pic>
      </p:grpSp>
      <p:sp>
        <p:nvSpPr>
          <p:cNvPr id="29" name="TextBox 28"/>
          <p:cNvSpPr txBox="1"/>
          <p:nvPr/>
        </p:nvSpPr>
        <p:spPr>
          <a:xfrm>
            <a:off x="2489632" y="4730176"/>
            <a:ext cx="2226384" cy="1400383"/>
          </a:xfrm>
          <a:prstGeom prst="rect">
            <a:avLst/>
          </a:prstGeom>
          <a:noFill/>
        </p:spPr>
        <p:txBody>
          <a:bodyPr wrap="square" rtlCol="0">
            <a:spAutoFit/>
          </a:bodyPr>
          <a:lstStyle/>
          <a:p>
            <a:pPr algn="ctr">
              <a:spcBef>
                <a:spcPts val="600"/>
              </a:spcBef>
              <a:buClr>
                <a:srgbClr val="5F5F5F"/>
              </a:buClr>
            </a:pPr>
            <a:r>
              <a:rPr lang="en-US" sz="1600" b="1" dirty="0" smtClean="0">
                <a:solidFill>
                  <a:schemeClr val="accent3"/>
                </a:solidFill>
                <a:latin typeface="Calibri" pitchFamily="34" charset="0"/>
              </a:rPr>
              <a:t>DATA</a:t>
            </a:r>
            <a:endParaRPr lang="en-US" sz="1600" b="1" dirty="0">
              <a:solidFill>
                <a:schemeClr val="accent3"/>
              </a:solidFill>
              <a:latin typeface="Calibri" pitchFamily="34" charset="0"/>
            </a:endParaRPr>
          </a:p>
          <a:p>
            <a:pPr algn="ctr">
              <a:spcBef>
                <a:spcPts val="600"/>
              </a:spcBef>
              <a:buClr>
                <a:srgbClr val="5F5F5F"/>
              </a:buClr>
            </a:pPr>
            <a:r>
              <a:rPr lang="en-US" sz="1600" dirty="0">
                <a:solidFill>
                  <a:schemeClr val="accent3"/>
                </a:solidFill>
                <a:latin typeface="Calibri" pitchFamily="34" charset="0"/>
              </a:rPr>
              <a:t>Consistent data &amp; reporting – </a:t>
            </a:r>
            <a:r>
              <a:rPr lang="en-US" sz="1600" b="1" dirty="0">
                <a:solidFill>
                  <a:schemeClr val="accent3"/>
                </a:solidFill>
                <a:latin typeface="Calibri" pitchFamily="34" charset="0"/>
              </a:rPr>
              <a:t>R/F/GRPs</a:t>
            </a:r>
            <a:r>
              <a:rPr lang="en-US" sz="1600" dirty="0">
                <a:solidFill>
                  <a:schemeClr val="accent3"/>
                </a:solidFill>
                <a:latin typeface="Calibri" pitchFamily="34" charset="0"/>
              </a:rPr>
              <a:t>, </a:t>
            </a:r>
            <a:r>
              <a:rPr lang="en-US" sz="1600" b="1" dirty="0">
                <a:solidFill>
                  <a:schemeClr val="accent3"/>
                </a:solidFill>
                <a:latin typeface="Calibri" pitchFamily="34" charset="0"/>
              </a:rPr>
              <a:t>overnights</a:t>
            </a:r>
            <a:r>
              <a:rPr lang="en-US" sz="1600" dirty="0">
                <a:solidFill>
                  <a:schemeClr val="accent3"/>
                </a:solidFill>
                <a:latin typeface="Calibri" pitchFamily="34" charset="0"/>
              </a:rPr>
              <a:t> at </a:t>
            </a:r>
            <a:r>
              <a:rPr lang="en-US" sz="1600" b="1" dirty="0">
                <a:solidFill>
                  <a:schemeClr val="accent3"/>
                </a:solidFill>
                <a:latin typeface="Calibri" pitchFamily="34" charset="0"/>
              </a:rPr>
              <a:t>episode</a:t>
            </a:r>
            <a:r>
              <a:rPr lang="en-US" sz="1600" dirty="0">
                <a:solidFill>
                  <a:schemeClr val="accent3"/>
                </a:solidFill>
                <a:latin typeface="Calibri" pitchFamily="34" charset="0"/>
              </a:rPr>
              <a:t> granularity</a:t>
            </a:r>
          </a:p>
        </p:txBody>
      </p:sp>
      <p:grpSp>
        <p:nvGrpSpPr>
          <p:cNvPr id="18" name="Group 17"/>
          <p:cNvGrpSpPr/>
          <p:nvPr/>
        </p:nvGrpSpPr>
        <p:grpSpPr>
          <a:xfrm>
            <a:off x="2781729" y="3043428"/>
            <a:ext cx="1479514" cy="1433945"/>
            <a:chOff x="4562953" y="1021018"/>
            <a:chExt cx="1271016" cy="1271016"/>
          </a:xfrm>
        </p:grpSpPr>
        <p:sp>
          <p:nvSpPr>
            <p:cNvPr id="19" name="Oval 18"/>
            <p:cNvSpPr/>
            <p:nvPr/>
          </p:nvSpPr>
          <p:spPr>
            <a:xfrm>
              <a:off x="4562953" y="1021018"/>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Picture 19" descr="GRP.emf"/>
            <p:cNvPicPr>
              <a:picLocks noChangeAspect="1"/>
            </p:cNvPicPr>
            <p:nvPr/>
          </p:nvPicPr>
          <p:blipFill>
            <a:blip r:embed="rId4" cstate="print"/>
            <a:stretch>
              <a:fillRect/>
            </a:stretch>
          </p:blipFill>
          <p:spPr>
            <a:xfrm>
              <a:off x="4887505" y="1295338"/>
              <a:ext cx="621913" cy="722376"/>
            </a:xfrm>
            <a:prstGeom prst="rect">
              <a:avLst/>
            </a:prstGeom>
          </p:spPr>
        </p:pic>
      </p:grpSp>
      <p:sp>
        <p:nvSpPr>
          <p:cNvPr id="28" name="TextBox 27"/>
          <p:cNvSpPr txBox="1"/>
          <p:nvPr/>
        </p:nvSpPr>
        <p:spPr>
          <a:xfrm>
            <a:off x="6915192" y="4730175"/>
            <a:ext cx="2226384" cy="1154162"/>
          </a:xfrm>
          <a:prstGeom prst="rect">
            <a:avLst/>
          </a:prstGeom>
          <a:noFill/>
        </p:spPr>
        <p:txBody>
          <a:bodyPr wrap="square" rtlCol="0">
            <a:spAutoFit/>
          </a:bodyPr>
          <a:lstStyle/>
          <a:p>
            <a:pPr algn="ctr">
              <a:spcBef>
                <a:spcPts val="600"/>
              </a:spcBef>
              <a:buClr>
                <a:srgbClr val="5F5F5F"/>
              </a:buClr>
            </a:pPr>
            <a:r>
              <a:rPr lang="en-US" sz="1600" b="1" dirty="0" smtClean="0">
                <a:solidFill>
                  <a:schemeClr val="accent3"/>
                </a:solidFill>
                <a:latin typeface="Calibri" pitchFamily="34" charset="0"/>
              </a:rPr>
              <a:t>METHODOLOGY</a:t>
            </a:r>
            <a:endParaRPr lang="en-US" sz="1600" b="1" dirty="0">
              <a:solidFill>
                <a:schemeClr val="accent3"/>
              </a:solidFill>
              <a:latin typeface="Calibri" pitchFamily="34" charset="0"/>
            </a:endParaRPr>
          </a:p>
          <a:p>
            <a:pPr algn="ctr">
              <a:spcBef>
                <a:spcPts val="600"/>
              </a:spcBef>
              <a:buClr>
                <a:srgbClr val="5F5F5F"/>
              </a:buClr>
            </a:pPr>
            <a:r>
              <a:rPr lang="en-US" sz="1600" dirty="0">
                <a:solidFill>
                  <a:schemeClr val="accent3"/>
                </a:solidFill>
                <a:latin typeface="Calibri" pitchFamily="34" charset="0"/>
              </a:rPr>
              <a:t>Built on </a:t>
            </a:r>
            <a:r>
              <a:rPr lang="en-US" sz="1600" b="1" dirty="0">
                <a:solidFill>
                  <a:schemeClr val="accent3"/>
                </a:solidFill>
                <a:latin typeface="Calibri" pitchFamily="34" charset="0"/>
              </a:rPr>
              <a:t>Campaign Ratings</a:t>
            </a:r>
            <a:r>
              <a:rPr lang="en-US" sz="1600" dirty="0">
                <a:solidFill>
                  <a:schemeClr val="accent3"/>
                </a:solidFill>
                <a:latin typeface="Calibri" pitchFamily="34" charset="0"/>
              </a:rPr>
              <a:t> platform and methodology</a:t>
            </a:r>
          </a:p>
        </p:txBody>
      </p:sp>
      <p:grpSp>
        <p:nvGrpSpPr>
          <p:cNvPr id="21" name="Group 20"/>
          <p:cNvGrpSpPr/>
          <p:nvPr/>
        </p:nvGrpSpPr>
        <p:grpSpPr>
          <a:xfrm>
            <a:off x="7207287" y="3043428"/>
            <a:ext cx="1479513" cy="1433944"/>
            <a:chOff x="7301987" y="1021018"/>
            <a:chExt cx="1271016" cy="1271016"/>
          </a:xfrm>
        </p:grpSpPr>
        <p:sp>
          <p:nvSpPr>
            <p:cNvPr id="22" name="Oval 21"/>
            <p:cNvSpPr/>
            <p:nvPr/>
          </p:nvSpPr>
          <p:spPr>
            <a:xfrm>
              <a:off x="7301987" y="1021018"/>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3" name="Picture 22" descr="CoreBusiness.emf"/>
            <p:cNvPicPr>
              <a:picLocks noChangeAspect="1"/>
            </p:cNvPicPr>
            <p:nvPr/>
          </p:nvPicPr>
          <p:blipFill>
            <a:blip r:embed="rId5" cstate="print"/>
            <a:stretch>
              <a:fillRect/>
            </a:stretch>
          </p:blipFill>
          <p:spPr>
            <a:xfrm>
              <a:off x="7493812" y="1272478"/>
              <a:ext cx="887366" cy="768096"/>
            </a:xfrm>
            <a:prstGeom prst="rect">
              <a:avLst/>
            </a:prstGeom>
          </p:spPr>
        </p:pic>
      </p:grpSp>
      <p:sp>
        <p:nvSpPr>
          <p:cNvPr id="16" name="TextBox 15"/>
          <p:cNvSpPr txBox="1"/>
          <p:nvPr/>
        </p:nvSpPr>
        <p:spPr>
          <a:xfrm>
            <a:off x="323528" y="4728644"/>
            <a:ext cx="2226384" cy="1154162"/>
          </a:xfrm>
          <a:prstGeom prst="rect">
            <a:avLst/>
          </a:prstGeom>
          <a:noFill/>
        </p:spPr>
        <p:txBody>
          <a:bodyPr wrap="square" rtlCol="0">
            <a:spAutoFit/>
          </a:bodyPr>
          <a:lstStyle/>
          <a:p>
            <a:pPr algn="ctr">
              <a:spcBef>
                <a:spcPts val="600"/>
              </a:spcBef>
              <a:buClr>
                <a:srgbClr val="5F5F5F"/>
              </a:buClr>
            </a:pPr>
            <a:r>
              <a:rPr lang="en-US" sz="1600" b="1" dirty="0" smtClean="0">
                <a:solidFill>
                  <a:schemeClr val="accent3"/>
                </a:solidFill>
                <a:latin typeface="Calibri" pitchFamily="34" charset="0"/>
              </a:rPr>
              <a:t>COVERAGE</a:t>
            </a:r>
            <a:endParaRPr lang="en-US" sz="1600" b="1" dirty="0">
              <a:solidFill>
                <a:schemeClr val="accent3"/>
              </a:solidFill>
              <a:latin typeface="Calibri" pitchFamily="34" charset="0"/>
            </a:endParaRPr>
          </a:p>
          <a:p>
            <a:pPr algn="ctr">
              <a:spcBef>
                <a:spcPts val="600"/>
              </a:spcBef>
              <a:buClr>
                <a:srgbClr val="5F5F5F"/>
              </a:buClr>
            </a:pPr>
            <a:r>
              <a:rPr lang="en-US" sz="1600" b="1" dirty="0" smtClean="0">
                <a:solidFill>
                  <a:schemeClr val="accent3"/>
                </a:solidFill>
                <a:latin typeface="Calibri" pitchFamily="34" charset="0"/>
              </a:rPr>
              <a:t>Age/Gender</a:t>
            </a:r>
            <a:r>
              <a:rPr lang="en-US" sz="1600" dirty="0" smtClean="0">
                <a:solidFill>
                  <a:schemeClr val="accent3"/>
                </a:solidFill>
                <a:latin typeface="Calibri" pitchFamily="34" charset="0"/>
              </a:rPr>
              <a:t> audience of TV video </a:t>
            </a:r>
            <a:br>
              <a:rPr lang="en-US" sz="1600" dirty="0" smtClean="0">
                <a:solidFill>
                  <a:schemeClr val="accent3"/>
                </a:solidFill>
                <a:latin typeface="Calibri" pitchFamily="34" charset="0"/>
              </a:rPr>
            </a:br>
            <a:r>
              <a:rPr lang="en-US" sz="1600" dirty="0" smtClean="0">
                <a:solidFill>
                  <a:schemeClr val="accent3"/>
                </a:solidFill>
                <a:latin typeface="Calibri" pitchFamily="34" charset="0"/>
              </a:rPr>
              <a:t>content online</a:t>
            </a:r>
            <a:endParaRPr lang="en-US" sz="1600" dirty="0">
              <a:solidFill>
                <a:schemeClr val="accent3"/>
              </a:solidFill>
              <a:latin typeface="Calibri" pitchFamily="34" charset="0"/>
            </a:endParaRPr>
          </a:p>
        </p:txBody>
      </p:sp>
      <p:grpSp>
        <p:nvGrpSpPr>
          <p:cNvPr id="17" name="Group 16"/>
          <p:cNvGrpSpPr/>
          <p:nvPr/>
        </p:nvGrpSpPr>
        <p:grpSpPr>
          <a:xfrm>
            <a:off x="688032" y="3043427"/>
            <a:ext cx="1484375" cy="1438656"/>
            <a:chOff x="2385926" y="1021018"/>
            <a:chExt cx="1271016" cy="1271016"/>
          </a:xfrm>
        </p:grpSpPr>
        <p:sp>
          <p:nvSpPr>
            <p:cNvPr id="24" name="Oval 23"/>
            <p:cNvSpPr/>
            <p:nvPr/>
          </p:nvSpPr>
          <p:spPr>
            <a:xfrm>
              <a:off x="2385926" y="1021018"/>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Online.emf"/>
            <p:cNvPicPr>
              <a:picLocks noChangeAspect="1"/>
            </p:cNvPicPr>
            <p:nvPr/>
          </p:nvPicPr>
          <p:blipFill>
            <a:blip r:embed="rId6" cstate="print"/>
            <a:stretch>
              <a:fillRect/>
            </a:stretch>
          </p:blipFill>
          <p:spPr>
            <a:xfrm>
              <a:off x="2581184" y="1368490"/>
              <a:ext cx="880500" cy="576072"/>
            </a:xfrm>
            <a:prstGeom prst="rect">
              <a:avLst/>
            </a:prstGeom>
          </p:spPr>
        </p:pic>
      </p:grpSp>
      <p:sp>
        <p:nvSpPr>
          <p:cNvPr id="26" name="TextBox 25"/>
          <p:cNvSpPr txBox="1"/>
          <p:nvPr/>
        </p:nvSpPr>
        <p:spPr>
          <a:xfrm>
            <a:off x="533400" y="6400800"/>
            <a:ext cx="8186737" cy="430887"/>
          </a:xfrm>
          <a:prstGeom prst="rect">
            <a:avLst/>
          </a:prstGeom>
          <a:noFill/>
        </p:spPr>
        <p:txBody>
          <a:bodyPr wrap="square" rtlCol="0">
            <a:spAutoFit/>
          </a:bodyPr>
          <a:lstStyle/>
          <a:p>
            <a:pPr algn="ctr"/>
            <a:r>
              <a:rPr lang="en-US" sz="2200" b="1" dirty="0" smtClean="0">
                <a:solidFill>
                  <a:schemeClr val="accent3"/>
                </a:solidFill>
              </a:rPr>
              <a:t>Available for online and mobile/tablet devices</a:t>
            </a:r>
            <a:endParaRPr lang="en-US" sz="2200" b="1" dirty="0">
              <a:solidFill>
                <a:schemeClr val="accent3"/>
              </a:solidFill>
            </a:endParaRPr>
          </a:p>
        </p:txBody>
      </p:sp>
      <p:sp>
        <p:nvSpPr>
          <p:cNvPr id="27" name="TextBox 26"/>
          <p:cNvSpPr txBox="1"/>
          <p:nvPr/>
        </p:nvSpPr>
        <p:spPr>
          <a:xfrm>
            <a:off x="6624862" y="0"/>
            <a:ext cx="1985738" cy="369332"/>
          </a:xfrm>
          <a:prstGeom prst="rect">
            <a:avLst/>
          </a:prstGeom>
          <a:noFill/>
        </p:spPr>
        <p:txBody>
          <a:bodyPr wrap="square" rtlCol="0">
            <a:spAutoFit/>
          </a:bodyPr>
          <a:lstStyle/>
          <a:p>
            <a:pPr algn="r"/>
            <a:r>
              <a:rPr lang="en-US" dirty="0" smtClean="0"/>
              <a:t>Dynamic</a:t>
            </a:r>
            <a:endParaRPr lang="en-US" dirty="0"/>
          </a:p>
        </p:txBody>
      </p:sp>
    </p:spTree>
    <p:extLst>
      <p:ext uri="{BB962C8B-B14F-4D97-AF65-F5344CB8AC3E}">
        <p14:creationId xmlns:p14="http://schemas.microsoft.com/office/powerpoint/2010/main" val="14581443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scope</a:t>
            </a:r>
            <a:endParaRPr lang="en-US" dirty="0"/>
          </a:p>
        </p:txBody>
      </p:sp>
      <p:sp>
        <p:nvSpPr>
          <p:cNvPr id="17" name="Rectangle 16"/>
          <p:cNvSpPr/>
          <p:nvPr/>
        </p:nvSpPr>
        <p:spPr>
          <a:xfrm>
            <a:off x="1143000" y="1066800"/>
            <a:ext cx="2209800" cy="3657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581400" y="1066800"/>
            <a:ext cx="2209800" cy="3657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019800" y="1066800"/>
            <a:ext cx="2209800" cy="3657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ontent Placeholder 5"/>
          <p:cNvSpPr txBox="1">
            <a:spLocks/>
          </p:cNvSpPr>
          <p:nvPr/>
        </p:nvSpPr>
        <p:spPr>
          <a:xfrm>
            <a:off x="1143000" y="4724400"/>
            <a:ext cx="2209800" cy="471218"/>
          </a:xfrm>
          <a:prstGeom prst="rect">
            <a:avLst/>
          </a:prstGeom>
          <a:solidFill>
            <a:schemeClr val="accent2"/>
          </a:solidFill>
          <a:ln>
            <a:noFill/>
          </a:ln>
        </p:spPr>
        <p:txBody>
          <a:bodyPr anchor="ctr" anchorCtr="0"/>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b="1" dirty="0" smtClean="0">
                <a:solidFill>
                  <a:schemeClr val="bg1"/>
                </a:solidFill>
              </a:rPr>
              <a:t>Linear Ad Load</a:t>
            </a:r>
            <a:endParaRPr lang="en-US" sz="2000" b="1" dirty="0">
              <a:solidFill>
                <a:schemeClr val="bg1"/>
              </a:solidFill>
            </a:endParaRPr>
          </a:p>
        </p:txBody>
      </p:sp>
      <p:grpSp>
        <p:nvGrpSpPr>
          <p:cNvPr id="27" name="Group 26"/>
          <p:cNvGrpSpPr/>
          <p:nvPr/>
        </p:nvGrpSpPr>
        <p:grpSpPr>
          <a:xfrm>
            <a:off x="1280955" y="1143000"/>
            <a:ext cx="1828800" cy="1828800"/>
            <a:chOff x="747239" y="1021018"/>
            <a:chExt cx="1271016" cy="1271016"/>
          </a:xfrm>
        </p:grpSpPr>
        <p:sp>
          <p:nvSpPr>
            <p:cNvPr id="28" name="Oval 27"/>
            <p:cNvSpPr/>
            <p:nvPr/>
          </p:nvSpPr>
          <p:spPr>
            <a:xfrm>
              <a:off x="747239" y="1021018"/>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TV.emf"/>
            <p:cNvPicPr>
              <a:picLocks noChangeAspect="1"/>
            </p:cNvPicPr>
            <p:nvPr/>
          </p:nvPicPr>
          <p:blipFill>
            <a:blip r:embed="rId3" cstate="print"/>
            <a:stretch>
              <a:fillRect/>
            </a:stretch>
          </p:blipFill>
          <p:spPr>
            <a:xfrm>
              <a:off x="937769" y="1312080"/>
              <a:ext cx="890588" cy="685800"/>
            </a:xfrm>
            <a:prstGeom prst="rect">
              <a:avLst/>
            </a:prstGeom>
          </p:spPr>
        </p:pic>
      </p:grpSp>
      <p:sp>
        <p:nvSpPr>
          <p:cNvPr id="30" name="TextBox 29"/>
          <p:cNvSpPr txBox="1"/>
          <p:nvPr/>
        </p:nvSpPr>
        <p:spPr>
          <a:xfrm>
            <a:off x="1295400" y="2962870"/>
            <a:ext cx="1828800" cy="1754326"/>
          </a:xfrm>
          <a:prstGeom prst="rect">
            <a:avLst/>
          </a:prstGeom>
          <a:noFill/>
        </p:spPr>
        <p:txBody>
          <a:bodyPr wrap="square" rtlCol="0">
            <a:spAutoFit/>
          </a:bodyPr>
          <a:lstStyle/>
          <a:p>
            <a:pPr algn="ctr"/>
            <a:r>
              <a:rPr lang="en-US" b="1" dirty="0" smtClean="0">
                <a:solidFill>
                  <a:schemeClr val="bg1"/>
                </a:solidFill>
              </a:rPr>
              <a:t>Credit  mobile viewing to linear TV ratings</a:t>
            </a:r>
          </a:p>
          <a:p>
            <a:pPr algn="ctr"/>
            <a:endParaRPr lang="en-US" b="1" dirty="0" smtClean="0">
              <a:solidFill>
                <a:schemeClr val="bg1"/>
              </a:solidFill>
            </a:endParaRPr>
          </a:p>
          <a:p>
            <a:pPr algn="ctr"/>
            <a:r>
              <a:rPr lang="en-US" b="1" dirty="0" smtClean="0">
                <a:solidFill>
                  <a:schemeClr val="bg1"/>
                </a:solidFill>
              </a:rPr>
              <a:t>LPM Markets 2014</a:t>
            </a:r>
            <a:endParaRPr lang="en-US" b="1" dirty="0">
              <a:solidFill>
                <a:schemeClr val="bg1"/>
              </a:solidFill>
            </a:endParaRPr>
          </a:p>
        </p:txBody>
      </p:sp>
      <p:grpSp>
        <p:nvGrpSpPr>
          <p:cNvPr id="31" name="Group 30"/>
          <p:cNvGrpSpPr/>
          <p:nvPr/>
        </p:nvGrpSpPr>
        <p:grpSpPr>
          <a:xfrm>
            <a:off x="3733800" y="1066800"/>
            <a:ext cx="1828800" cy="1828800"/>
            <a:chOff x="2385926" y="1021018"/>
            <a:chExt cx="1271016" cy="1271016"/>
          </a:xfrm>
        </p:grpSpPr>
        <p:sp>
          <p:nvSpPr>
            <p:cNvPr id="32" name="Oval 31"/>
            <p:cNvSpPr/>
            <p:nvPr/>
          </p:nvSpPr>
          <p:spPr>
            <a:xfrm>
              <a:off x="2385926" y="1021018"/>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descr="Online.emf"/>
            <p:cNvPicPr>
              <a:picLocks noChangeAspect="1"/>
            </p:cNvPicPr>
            <p:nvPr/>
          </p:nvPicPr>
          <p:blipFill>
            <a:blip r:embed="rId4" cstate="print"/>
            <a:stretch>
              <a:fillRect/>
            </a:stretch>
          </p:blipFill>
          <p:spPr>
            <a:xfrm>
              <a:off x="2581184" y="1368490"/>
              <a:ext cx="880500" cy="576072"/>
            </a:xfrm>
            <a:prstGeom prst="rect">
              <a:avLst/>
            </a:prstGeom>
          </p:spPr>
        </p:pic>
      </p:grpSp>
      <p:sp>
        <p:nvSpPr>
          <p:cNvPr id="34" name="TextBox 33"/>
          <p:cNvSpPr txBox="1"/>
          <p:nvPr/>
        </p:nvSpPr>
        <p:spPr>
          <a:xfrm>
            <a:off x="3810000" y="2819400"/>
            <a:ext cx="1828800" cy="1785104"/>
          </a:xfrm>
          <a:prstGeom prst="rect">
            <a:avLst/>
          </a:prstGeom>
          <a:noFill/>
        </p:spPr>
        <p:txBody>
          <a:bodyPr wrap="square" rtlCol="0">
            <a:spAutoFit/>
          </a:bodyPr>
          <a:lstStyle/>
          <a:p>
            <a:pPr algn="ctr"/>
            <a:r>
              <a:rPr lang="en-US" b="1" dirty="0" smtClean="0">
                <a:solidFill>
                  <a:srgbClr val="FFFF00"/>
                </a:solidFill>
              </a:rPr>
              <a:t>Online Campaign Ratings</a:t>
            </a:r>
          </a:p>
          <a:p>
            <a:pPr algn="ctr"/>
            <a:r>
              <a:rPr lang="en-US" sz="1000" b="1" dirty="0" smtClean="0">
                <a:solidFill>
                  <a:srgbClr val="FFFF00"/>
                </a:solidFill>
              </a:rPr>
              <a:t>ad performance</a:t>
            </a:r>
          </a:p>
          <a:p>
            <a:pPr algn="ctr"/>
            <a:endParaRPr lang="en-US" b="1" dirty="0">
              <a:solidFill>
                <a:schemeClr val="bg1"/>
              </a:solidFill>
            </a:endParaRPr>
          </a:p>
          <a:p>
            <a:pPr algn="ctr"/>
            <a:r>
              <a:rPr lang="en-US" b="1" dirty="0" smtClean="0">
                <a:solidFill>
                  <a:schemeClr val="bg1"/>
                </a:solidFill>
              </a:rPr>
              <a:t>Digital Program Ratings</a:t>
            </a:r>
          </a:p>
          <a:p>
            <a:pPr algn="ctr"/>
            <a:r>
              <a:rPr lang="en-US" sz="1000" b="1" dirty="0" smtClean="0">
                <a:solidFill>
                  <a:schemeClr val="bg1"/>
                </a:solidFill>
              </a:rPr>
              <a:t>Video content performance</a:t>
            </a:r>
            <a:endParaRPr lang="en-US" sz="1000" b="1" dirty="0">
              <a:solidFill>
                <a:schemeClr val="bg1"/>
              </a:solidFill>
            </a:endParaRPr>
          </a:p>
        </p:txBody>
      </p:sp>
      <p:grpSp>
        <p:nvGrpSpPr>
          <p:cNvPr id="35" name="Group 34"/>
          <p:cNvGrpSpPr/>
          <p:nvPr/>
        </p:nvGrpSpPr>
        <p:grpSpPr>
          <a:xfrm>
            <a:off x="6198108" y="1066800"/>
            <a:ext cx="1828800" cy="1828800"/>
            <a:chOff x="4024613" y="1021018"/>
            <a:chExt cx="1271016" cy="1271016"/>
          </a:xfrm>
        </p:grpSpPr>
        <p:sp>
          <p:nvSpPr>
            <p:cNvPr id="36" name="Oval 35"/>
            <p:cNvSpPr/>
            <p:nvPr/>
          </p:nvSpPr>
          <p:spPr>
            <a:xfrm>
              <a:off x="4024613" y="1021018"/>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descr="Mobile.emf"/>
            <p:cNvPicPr>
              <a:picLocks noChangeAspect="1"/>
            </p:cNvPicPr>
            <p:nvPr/>
          </p:nvPicPr>
          <p:blipFill>
            <a:blip r:embed="rId5" cstate="print"/>
            <a:stretch>
              <a:fillRect/>
            </a:stretch>
          </p:blipFill>
          <p:spPr>
            <a:xfrm>
              <a:off x="4408536" y="1222186"/>
              <a:ext cx="503170" cy="868680"/>
            </a:xfrm>
            <a:prstGeom prst="rect">
              <a:avLst/>
            </a:prstGeom>
          </p:spPr>
        </p:pic>
      </p:grpSp>
      <p:sp>
        <p:nvSpPr>
          <p:cNvPr id="38" name="TextBox 37"/>
          <p:cNvSpPr txBox="1"/>
          <p:nvPr/>
        </p:nvSpPr>
        <p:spPr>
          <a:xfrm>
            <a:off x="6248400" y="2895600"/>
            <a:ext cx="1828800" cy="1754326"/>
          </a:xfrm>
          <a:prstGeom prst="rect">
            <a:avLst/>
          </a:prstGeom>
          <a:noFill/>
        </p:spPr>
        <p:txBody>
          <a:bodyPr wrap="square" rtlCol="0">
            <a:spAutoFit/>
          </a:bodyPr>
          <a:lstStyle/>
          <a:p>
            <a:pPr algn="ctr"/>
            <a:r>
              <a:rPr lang="en-US" b="1" dirty="0" smtClean="0">
                <a:solidFill>
                  <a:schemeClr val="bg1"/>
                </a:solidFill>
              </a:rPr>
              <a:t>Mobile</a:t>
            </a:r>
          </a:p>
          <a:p>
            <a:pPr algn="ctr"/>
            <a:r>
              <a:rPr lang="en-US" b="1" dirty="0" smtClean="0">
                <a:solidFill>
                  <a:schemeClr val="bg1"/>
                </a:solidFill>
              </a:rPr>
              <a:t>impressions for Online Campaign Ratings/</a:t>
            </a:r>
          </a:p>
          <a:p>
            <a:pPr algn="ctr"/>
            <a:r>
              <a:rPr lang="en-US" b="1" dirty="0" smtClean="0">
                <a:solidFill>
                  <a:schemeClr val="bg1"/>
                </a:solidFill>
              </a:rPr>
              <a:t>Digital Program Ratings</a:t>
            </a:r>
            <a:endParaRPr lang="en-US" b="1" dirty="0">
              <a:solidFill>
                <a:schemeClr val="bg1"/>
              </a:solidFill>
            </a:endParaRPr>
          </a:p>
        </p:txBody>
      </p:sp>
      <p:sp>
        <p:nvSpPr>
          <p:cNvPr id="25" name="Content Placeholder 5"/>
          <p:cNvSpPr txBox="1">
            <a:spLocks/>
          </p:cNvSpPr>
          <p:nvPr/>
        </p:nvSpPr>
        <p:spPr>
          <a:xfrm>
            <a:off x="3581400" y="4724400"/>
            <a:ext cx="4648200" cy="471218"/>
          </a:xfrm>
          <a:prstGeom prst="rect">
            <a:avLst/>
          </a:prstGeom>
          <a:solidFill>
            <a:srgbClr val="002060"/>
          </a:solidFill>
          <a:ln>
            <a:noFill/>
          </a:ln>
        </p:spPr>
        <p:txBody>
          <a:bodyPr anchor="ctr" anchorCtr="0"/>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b="1" dirty="0" smtClean="0">
                <a:solidFill>
                  <a:schemeClr val="bg1"/>
                </a:solidFill>
              </a:rPr>
              <a:t>Dynamic Ad Load</a:t>
            </a:r>
            <a:endParaRPr lang="en-US" sz="2000" b="1" dirty="0">
              <a:solidFill>
                <a:schemeClr val="bg1"/>
              </a:solidFill>
            </a:endParaRPr>
          </a:p>
        </p:txBody>
      </p:sp>
      <p:sp>
        <p:nvSpPr>
          <p:cNvPr id="20" name="Content Placeholder 5"/>
          <p:cNvSpPr txBox="1">
            <a:spLocks/>
          </p:cNvSpPr>
          <p:nvPr/>
        </p:nvSpPr>
        <p:spPr>
          <a:xfrm>
            <a:off x="1143000" y="5382164"/>
            <a:ext cx="7086600" cy="790036"/>
          </a:xfrm>
          <a:prstGeom prst="rect">
            <a:avLst/>
          </a:prstGeom>
          <a:solidFill>
            <a:srgbClr val="B6B6B9"/>
          </a:solidFill>
          <a:ln>
            <a:noFill/>
          </a:ln>
        </p:spPr>
        <p:txBody>
          <a:bodyPr anchor="ctr" anchorCtr="0"/>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solidFill>
                  <a:schemeClr val="bg1"/>
                </a:solidFill>
              </a:rPr>
              <a:t>			All activated with a single SDK integration</a:t>
            </a:r>
            <a:endParaRPr lang="en-US" sz="2000" b="1" dirty="0">
              <a:solidFill>
                <a:schemeClr val="bg1"/>
              </a:solidFill>
            </a:endParaRPr>
          </a:p>
        </p:txBody>
      </p:sp>
      <p:pic>
        <p:nvPicPr>
          <p:cNvPr id="22" name="Picture 21" descr="TV.emf"/>
          <p:cNvPicPr>
            <a:picLocks noChangeAspect="1"/>
          </p:cNvPicPr>
          <p:nvPr/>
        </p:nvPicPr>
        <p:blipFill>
          <a:blip r:embed="rId3" cstate="print"/>
          <a:stretch>
            <a:fillRect/>
          </a:stretch>
        </p:blipFill>
        <p:spPr>
          <a:xfrm>
            <a:off x="1418946" y="5428323"/>
            <a:ext cx="867054" cy="667677"/>
          </a:xfrm>
          <a:prstGeom prst="rect">
            <a:avLst/>
          </a:prstGeom>
          <a:noFill/>
        </p:spPr>
      </p:pic>
      <p:sp>
        <p:nvSpPr>
          <p:cNvPr id="23" name="Freeform 22"/>
          <p:cNvSpPr/>
          <p:nvPr/>
        </p:nvSpPr>
        <p:spPr>
          <a:xfrm>
            <a:off x="1484694" y="5510120"/>
            <a:ext cx="400950" cy="375403"/>
          </a:xfrm>
          <a:custGeom>
            <a:avLst/>
            <a:gdLst>
              <a:gd name="connsiteX0" fmla="*/ 0 w 566737"/>
              <a:gd name="connsiteY0" fmla="*/ 213519 h 448470"/>
              <a:gd name="connsiteX1" fmla="*/ 85725 w 566737"/>
              <a:gd name="connsiteY1" fmla="*/ 213519 h 448470"/>
              <a:gd name="connsiteX2" fmla="*/ 142875 w 566737"/>
              <a:gd name="connsiteY2" fmla="*/ 284957 h 448470"/>
              <a:gd name="connsiteX3" fmla="*/ 166687 w 566737"/>
              <a:gd name="connsiteY3" fmla="*/ 146844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85725 w 566737"/>
              <a:gd name="connsiteY1" fmla="*/ 213519 h 448470"/>
              <a:gd name="connsiteX2" fmla="*/ 142875 w 566737"/>
              <a:gd name="connsiteY2" fmla="*/ 284957 h 448470"/>
              <a:gd name="connsiteX3" fmla="*/ 151776 w 566737"/>
              <a:gd name="connsiteY3" fmla="*/ 148600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85725 w 566737"/>
              <a:gd name="connsiteY1" fmla="*/ 213519 h 448470"/>
              <a:gd name="connsiteX2" fmla="*/ 151776 w 566737"/>
              <a:gd name="connsiteY2" fmla="*/ 263814 h 448470"/>
              <a:gd name="connsiteX3" fmla="*/ 151776 w 566737"/>
              <a:gd name="connsiteY3" fmla="*/ 148600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85725 w 566737"/>
              <a:gd name="connsiteY1" fmla="*/ 213519 h 448470"/>
              <a:gd name="connsiteX2" fmla="*/ 120135 w 566737"/>
              <a:gd name="connsiteY2" fmla="*/ 248311 h 448470"/>
              <a:gd name="connsiteX3" fmla="*/ 151776 w 566737"/>
              <a:gd name="connsiteY3" fmla="*/ 148600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63391 w 566737"/>
              <a:gd name="connsiteY1" fmla="*/ 217395 h 448470"/>
              <a:gd name="connsiteX2" fmla="*/ 120135 w 566737"/>
              <a:gd name="connsiteY2" fmla="*/ 248311 h 448470"/>
              <a:gd name="connsiteX3" fmla="*/ 151776 w 566737"/>
              <a:gd name="connsiteY3" fmla="*/ 148600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63391 w 566737"/>
              <a:gd name="connsiteY1" fmla="*/ 217395 h 448470"/>
              <a:gd name="connsiteX2" fmla="*/ 108968 w 566737"/>
              <a:gd name="connsiteY2" fmla="*/ 239268 h 448470"/>
              <a:gd name="connsiteX3" fmla="*/ 151776 w 566737"/>
              <a:gd name="connsiteY3" fmla="*/ 148600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48502 w 566737"/>
              <a:gd name="connsiteY1" fmla="*/ 212228 h 448470"/>
              <a:gd name="connsiteX2" fmla="*/ 108968 w 566737"/>
              <a:gd name="connsiteY2" fmla="*/ 239268 h 448470"/>
              <a:gd name="connsiteX3" fmla="*/ 151776 w 566737"/>
              <a:gd name="connsiteY3" fmla="*/ 148600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48502 w 566737"/>
              <a:gd name="connsiteY1" fmla="*/ 212228 h 448470"/>
              <a:gd name="connsiteX2" fmla="*/ 84773 w 566737"/>
              <a:gd name="connsiteY2" fmla="*/ 241852 h 448470"/>
              <a:gd name="connsiteX3" fmla="*/ 151776 w 566737"/>
              <a:gd name="connsiteY3" fmla="*/ 148600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48502 w 566737"/>
              <a:gd name="connsiteY1" fmla="*/ 212228 h 448470"/>
              <a:gd name="connsiteX2" fmla="*/ 84773 w 566737"/>
              <a:gd name="connsiteY2" fmla="*/ 241852 h 448470"/>
              <a:gd name="connsiteX3" fmla="*/ 114552 w 566737"/>
              <a:gd name="connsiteY3" fmla="*/ 149892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48502 w 566737"/>
              <a:gd name="connsiteY1" fmla="*/ 212228 h 448470"/>
              <a:gd name="connsiteX2" fmla="*/ 84773 w 566737"/>
              <a:gd name="connsiteY2" fmla="*/ 241852 h 448470"/>
              <a:gd name="connsiteX3" fmla="*/ 114552 w 566737"/>
              <a:gd name="connsiteY3" fmla="*/ 149892 h 448470"/>
              <a:gd name="connsiteX4" fmla="*/ 142929 w 566737"/>
              <a:gd name="connsiteY4" fmla="*/ 308670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48502 w 566737"/>
              <a:gd name="connsiteY1" fmla="*/ 212228 h 448470"/>
              <a:gd name="connsiteX2" fmla="*/ 84773 w 566737"/>
              <a:gd name="connsiteY2" fmla="*/ 241852 h 448470"/>
              <a:gd name="connsiteX3" fmla="*/ 114552 w 566737"/>
              <a:gd name="connsiteY3" fmla="*/ 149892 h 448470"/>
              <a:gd name="connsiteX4" fmla="*/ 142929 w 566737"/>
              <a:gd name="connsiteY4" fmla="*/ 308670 h 448470"/>
              <a:gd name="connsiteX5" fmla="*/ 182671 w 566737"/>
              <a:gd name="connsiteY5" fmla="*/ 67174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8902 h 453853"/>
              <a:gd name="connsiteX1" fmla="*/ 48502 w 566737"/>
              <a:gd name="connsiteY1" fmla="*/ 217611 h 453853"/>
              <a:gd name="connsiteX2" fmla="*/ 84773 w 566737"/>
              <a:gd name="connsiteY2" fmla="*/ 247235 h 453853"/>
              <a:gd name="connsiteX3" fmla="*/ 114552 w 566737"/>
              <a:gd name="connsiteY3" fmla="*/ 155275 h 453853"/>
              <a:gd name="connsiteX4" fmla="*/ 142929 w 566737"/>
              <a:gd name="connsiteY4" fmla="*/ 314053 h 453853"/>
              <a:gd name="connsiteX5" fmla="*/ 182671 w 566737"/>
              <a:gd name="connsiteY5" fmla="*/ 72557 h 453853"/>
              <a:gd name="connsiteX6" fmla="*/ 211027 w 566737"/>
              <a:gd name="connsiteY6" fmla="*/ 386629 h 453853"/>
              <a:gd name="connsiteX7" fmla="*/ 266700 w 566737"/>
              <a:gd name="connsiteY7" fmla="*/ 9352 h 453853"/>
              <a:gd name="connsiteX8" fmla="*/ 271462 w 566737"/>
              <a:gd name="connsiteY8" fmla="*/ 442740 h 453853"/>
              <a:gd name="connsiteX9" fmla="*/ 309562 w 566737"/>
              <a:gd name="connsiteY9" fmla="*/ 76027 h 453853"/>
              <a:gd name="connsiteX10" fmla="*/ 319087 w 566737"/>
              <a:gd name="connsiteY10" fmla="*/ 376065 h 453853"/>
              <a:gd name="connsiteX11" fmla="*/ 352425 w 566737"/>
              <a:gd name="connsiteY11" fmla="*/ 123652 h 453853"/>
              <a:gd name="connsiteX12" fmla="*/ 361950 w 566737"/>
              <a:gd name="connsiteY12" fmla="*/ 318915 h 453853"/>
              <a:gd name="connsiteX13" fmla="*/ 385762 w 566737"/>
              <a:gd name="connsiteY13" fmla="*/ 180802 h 453853"/>
              <a:gd name="connsiteX14" fmla="*/ 404812 w 566737"/>
              <a:gd name="connsiteY14" fmla="*/ 276052 h 453853"/>
              <a:gd name="connsiteX15" fmla="*/ 428625 w 566737"/>
              <a:gd name="connsiteY15" fmla="*/ 204615 h 453853"/>
              <a:gd name="connsiteX16" fmla="*/ 457200 w 566737"/>
              <a:gd name="connsiteY16" fmla="*/ 233190 h 453853"/>
              <a:gd name="connsiteX17" fmla="*/ 509587 w 566737"/>
              <a:gd name="connsiteY17" fmla="*/ 218902 h 453853"/>
              <a:gd name="connsiteX18" fmla="*/ 566737 w 566737"/>
              <a:gd name="connsiteY18" fmla="*/ 218902 h 453853"/>
              <a:gd name="connsiteX0" fmla="*/ 0 w 566737"/>
              <a:gd name="connsiteY0" fmla="*/ 215672 h 431244"/>
              <a:gd name="connsiteX1" fmla="*/ 48502 w 566737"/>
              <a:gd name="connsiteY1" fmla="*/ 214381 h 431244"/>
              <a:gd name="connsiteX2" fmla="*/ 84773 w 566737"/>
              <a:gd name="connsiteY2" fmla="*/ 244005 h 431244"/>
              <a:gd name="connsiteX3" fmla="*/ 114552 w 566737"/>
              <a:gd name="connsiteY3" fmla="*/ 152045 h 431244"/>
              <a:gd name="connsiteX4" fmla="*/ 142929 w 566737"/>
              <a:gd name="connsiteY4" fmla="*/ 310823 h 431244"/>
              <a:gd name="connsiteX5" fmla="*/ 182671 w 566737"/>
              <a:gd name="connsiteY5" fmla="*/ 69327 h 431244"/>
              <a:gd name="connsiteX6" fmla="*/ 211027 w 566737"/>
              <a:gd name="connsiteY6" fmla="*/ 383399 h 431244"/>
              <a:gd name="connsiteX7" fmla="*/ 266700 w 566737"/>
              <a:gd name="connsiteY7" fmla="*/ 6122 h 431244"/>
              <a:gd name="connsiteX8" fmla="*/ 284491 w 566737"/>
              <a:gd name="connsiteY8" fmla="*/ 420131 h 431244"/>
              <a:gd name="connsiteX9" fmla="*/ 309562 w 566737"/>
              <a:gd name="connsiteY9" fmla="*/ 72797 h 431244"/>
              <a:gd name="connsiteX10" fmla="*/ 319087 w 566737"/>
              <a:gd name="connsiteY10" fmla="*/ 372835 h 431244"/>
              <a:gd name="connsiteX11" fmla="*/ 352425 w 566737"/>
              <a:gd name="connsiteY11" fmla="*/ 120422 h 431244"/>
              <a:gd name="connsiteX12" fmla="*/ 361950 w 566737"/>
              <a:gd name="connsiteY12" fmla="*/ 315685 h 431244"/>
              <a:gd name="connsiteX13" fmla="*/ 385762 w 566737"/>
              <a:gd name="connsiteY13" fmla="*/ 177572 h 431244"/>
              <a:gd name="connsiteX14" fmla="*/ 404812 w 566737"/>
              <a:gd name="connsiteY14" fmla="*/ 272822 h 431244"/>
              <a:gd name="connsiteX15" fmla="*/ 428625 w 566737"/>
              <a:gd name="connsiteY15" fmla="*/ 201385 h 431244"/>
              <a:gd name="connsiteX16" fmla="*/ 457200 w 566737"/>
              <a:gd name="connsiteY16" fmla="*/ 229960 h 431244"/>
              <a:gd name="connsiteX17" fmla="*/ 509587 w 566737"/>
              <a:gd name="connsiteY17" fmla="*/ 215672 h 431244"/>
              <a:gd name="connsiteX18" fmla="*/ 566737 w 566737"/>
              <a:gd name="connsiteY18" fmla="*/ 215672 h 431244"/>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19087 w 566737"/>
              <a:gd name="connsiteY10" fmla="*/ 372835 h 430813"/>
              <a:gd name="connsiteX11" fmla="*/ 352425 w 566737"/>
              <a:gd name="connsiteY11" fmla="*/ 120422 h 430813"/>
              <a:gd name="connsiteX12" fmla="*/ 361950 w 566737"/>
              <a:gd name="connsiteY12" fmla="*/ 315685 h 430813"/>
              <a:gd name="connsiteX13" fmla="*/ 385762 w 566737"/>
              <a:gd name="connsiteY13" fmla="*/ 177572 h 430813"/>
              <a:gd name="connsiteX14" fmla="*/ 404812 w 566737"/>
              <a:gd name="connsiteY14" fmla="*/ 272822 h 430813"/>
              <a:gd name="connsiteX15" fmla="*/ 428625 w 566737"/>
              <a:gd name="connsiteY15" fmla="*/ 201385 h 430813"/>
              <a:gd name="connsiteX16" fmla="*/ 457200 w 566737"/>
              <a:gd name="connsiteY16" fmla="*/ 229960 h 430813"/>
              <a:gd name="connsiteX17" fmla="*/ 509587 w 566737"/>
              <a:gd name="connsiteY17" fmla="*/ 215672 h 430813"/>
              <a:gd name="connsiteX18" fmla="*/ 566737 w 566737"/>
              <a:gd name="connsiteY18" fmla="*/ 215672 h 430813"/>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58172 w 566737"/>
              <a:gd name="connsiteY10" fmla="*/ 350873 h 430813"/>
              <a:gd name="connsiteX11" fmla="*/ 352425 w 566737"/>
              <a:gd name="connsiteY11" fmla="*/ 120422 h 430813"/>
              <a:gd name="connsiteX12" fmla="*/ 361950 w 566737"/>
              <a:gd name="connsiteY12" fmla="*/ 315685 h 430813"/>
              <a:gd name="connsiteX13" fmla="*/ 385762 w 566737"/>
              <a:gd name="connsiteY13" fmla="*/ 177572 h 430813"/>
              <a:gd name="connsiteX14" fmla="*/ 404812 w 566737"/>
              <a:gd name="connsiteY14" fmla="*/ 272822 h 430813"/>
              <a:gd name="connsiteX15" fmla="*/ 428625 w 566737"/>
              <a:gd name="connsiteY15" fmla="*/ 201385 h 430813"/>
              <a:gd name="connsiteX16" fmla="*/ 457200 w 566737"/>
              <a:gd name="connsiteY16" fmla="*/ 229960 h 430813"/>
              <a:gd name="connsiteX17" fmla="*/ 509587 w 566737"/>
              <a:gd name="connsiteY17" fmla="*/ 215672 h 430813"/>
              <a:gd name="connsiteX18" fmla="*/ 566737 w 566737"/>
              <a:gd name="connsiteY18" fmla="*/ 215672 h 430813"/>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58172 w 566737"/>
              <a:gd name="connsiteY10" fmla="*/ 350873 h 430813"/>
              <a:gd name="connsiteX11" fmla="*/ 387788 w 566737"/>
              <a:gd name="connsiteY11" fmla="*/ 116546 h 430813"/>
              <a:gd name="connsiteX12" fmla="*/ 361950 w 566737"/>
              <a:gd name="connsiteY12" fmla="*/ 315685 h 430813"/>
              <a:gd name="connsiteX13" fmla="*/ 385762 w 566737"/>
              <a:gd name="connsiteY13" fmla="*/ 177572 h 430813"/>
              <a:gd name="connsiteX14" fmla="*/ 404812 w 566737"/>
              <a:gd name="connsiteY14" fmla="*/ 272822 h 430813"/>
              <a:gd name="connsiteX15" fmla="*/ 428625 w 566737"/>
              <a:gd name="connsiteY15" fmla="*/ 201385 h 430813"/>
              <a:gd name="connsiteX16" fmla="*/ 457200 w 566737"/>
              <a:gd name="connsiteY16" fmla="*/ 229960 h 430813"/>
              <a:gd name="connsiteX17" fmla="*/ 509587 w 566737"/>
              <a:gd name="connsiteY17" fmla="*/ 215672 h 430813"/>
              <a:gd name="connsiteX18" fmla="*/ 566737 w 566737"/>
              <a:gd name="connsiteY18" fmla="*/ 215672 h 430813"/>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58172 w 566737"/>
              <a:gd name="connsiteY10" fmla="*/ 350873 h 430813"/>
              <a:gd name="connsiteX11" fmla="*/ 387788 w 566737"/>
              <a:gd name="connsiteY11" fmla="*/ 116546 h 430813"/>
              <a:gd name="connsiteX12" fmla="*/ 410342 w 566737"/>
              <a:gd name="connsiteY12" fmla="*/ 313101 h 430813"/>
              <a:gd name="connsiteX13" fmla="*/ 385762 w 566737"/>
              <a:gd name="connsiteY13" fmla="*/ 177572 h 430813"/>
              <a:gd name="connsiteX14" fmla="*/ 404812 w 566737"/>
              <a:gd name="connsiteY14" fmla="*/ 272822 h 430813"/>
              <a:gd name="connsiteX15" fmla="*/ 428625 w 566737"/>
              <a:gd name="connsiteY15" fmla="*/ 201385 h 430813"/>
              <a:gd name="connsiteX16" fmla="*/ 457200 w 566737"/>
              <a:gd name="connsiteY16" fmla="*/ 229960 h 430813"/>
              <a:gd name="connsiteX17" fmla="*/ 509587 w 566737"/>
              <a:gd name="connsiteY17" fmla="*/ 215672 h 430813"/>
              <a:gd name="connsiteX18" fmla="*/ 566737 w 566737"/>
              <a:gd name="connsiteY18" fmla="*/ 215672 h 430813"/>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58172 w 566737"/>
              <a:gd name="connsiteY10" fmla="*/ 350873 h 430813"/>
              <a:gd name="connsiteX11" fmla="*/ 387788 w 566737"/>
              <a:gd name="connsiteY11" fmla="*/ 116546 h 430813"/>
              <a:gd name="connsiteX12" fmla="*/ 410342 w 566737"/>
              <a:gd name="connsiteY12" fmla="*/ 313101 h 430813"/>
              <a:gd name="connsiteX13" fmla="*/ 447182 w 566737"/>
              <a:gd name="connsiteY13" fmla="*/ 176280 h 430813"/>
              <a:gd name="connsiteX14" fmla="*/ 404812 w 566737"/>
              <a:gd name="connsiteY14" fmla="*/ 272822 h 430813"/>
              <a:gd name="connsiteX15" fmla="*/ 428625 w 566737"/>
              <a:gd name="connsiteY15" fmla="*/ 201385 h 430813"/>
              <a:gd name="connsiteX16" fmla="*/ 457200 w 566737"/>
              <a:gd name="connsiteY16" fmla="*/ 229960 h 430813"/>
              <a:gd name="connsiteX17" fmla="*/ 509587 w 566737"/>
              <a:gd name="connsiteY17" fmla="*/ 215672 h 430813"/>
              <a:gd name="connsiteX18" fmla="*/ 566737 w 566737"/>
              <a:gd name="connsiteY18" fmla="*/ 215672 h 430813"/>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58172 w 566737"/>
              <a:gd name="connsiteY10" fmla="*/ 350873 h 430813"/>
              <a:gd name="connsiteX11" fmla="*/ 387788 w 566737"/>
              <a:gd name="connsiteY11" fmla="*/ 116546 h 430813"/>
              <a:gd name="connsiteX12" fmla="*/ 410342 w 566737"/>
              <a:gd name="connsiteY12" fmla="*/ 313101 h 430813"/>
              <a:gd name="connsiteX13" fmla="*/ 447182 w 566737"/>
              <a:gd name="connsiteY13" fmla="*/ 176280 h 430813"/>
              <a:gd name="connsiteX14" fmla="*/ 462509 w 566737"/>
              <a:gd name="connsiteY14" fmla="*/ 270238 h 430813"/>
              <a:gd name="connsiteX15" fmla="*/ 428625 w 566737"/>
              <a:gd name="connsiteY15" fmla="*/ 201385 h 430813"/>
              <a:gd name="connsiteX16" fmla="*/ 457200 w 566737"/>
              <a:gd name="connsiteY16" fmla="*/ 229960 h 430813"/>
              <a:gd name="connsiteX17" fmla="*/ 509587 w 566737"/>
              <a:gd name="connsiteY17" fmla="*/ 215672 h 430813"/>
              <a:gd name="connsiteX18" fmla="*/ 566737 w 566737"/>
              <a:gd name="connsiteY18" fmla="*/ 215672 h 430813"/>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58172 w 566737"/>
              <a:gd name="connsiteY10" fmla="*/ 350873 h 430813"/>
              <a:gd name="connsiteX11" fmla="*/ 387788 w 566737"/>
              <a:gd name="connsiteY11" fmla="*/ 116546 h 430813"/>
              <a:gd name="connsiteX12" fmla="*/ 410342 w 566737"/>
              <a:gd name="connsiteY12" fmla="*/ 313101 h 430813"/>
              <a:gd name="connsiteX13" fmla="*/ 447182 w 566737"/>
              <a:gd name="connsiteY13" fmla="*/ 176280 h 430813"/>
              <a:gd name="connsiteX14" fmla="*/ 462509 w 566737"/>
              <a:gd name="connsiteY14" fmla="*/ 270238 h 430813"/>
              <a:gd name="connsiteX15" fmla="*/ 490045 w 566737"/>
              <a:gd name="connsiteY15" fmla="*/ 192341 h 430813"/>
              <a:gd name="connsiteX16" fmla="*/ 457200 w 566737"/>
              <a:gd name="connsiteY16" fmla="*/ 229960 h 430813"/>
              <a:gd name="connsiteX17" fmla="*/ 509587 w 566737"/>
              <a:gd name="connsiteY17" fmla="*/ 215672 h 430813"/>
              <a:gd name="connsiteX18" fmla="*/ 566737 w 566737"/>
              <a:gd name="connsiteY18" fmla="*/ 215672 h 430813"/>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58172 w 566737"/>
              <a:gd name="connsiteY10" fmla="*/ 350873 h 430813"/>
              <a:gd name="connsiteX11" fmla="*/ 387788 w 566737"/>
              <a:gd name="connsiteY11" fmla="*/ 116546 h 430813"/>
              <a:gd name="connsiteX12" fmla="*/ 410342 w 566737"/>
              <a:gd name="connsiteY12" fmla="*/ 313101 h 430813"/>
              <a:gd name="connsiteX13" fmla="*/ 447182 w 566737"/>
              <a:gd name="connsiteY13" fmla="*/ 176280 h 430813"/>
              <a:gd name="connsiteX14" fmla="*/ 462509 w 566737"/>
              <a:gd name="connsiteY14" fmla="*/ 270238 h 430813"/>
              <a:gd name="connsiteX15" fmla="*/ 490045 w 566737"/>
              <a:gd name="connsiteY15" fmla="*/ 192341 h 430813"/>
              <a:gd name="connsiteX16" fmla="*/ 511175 w 566737"/>
              <a:gd name="connsiteY16" fmla="*/ 236420 h 430813"/>
              <a:gd name="connsiteX17" fmla="*/ 509587 w 566737"/>
              <a:gd name="connsiteY17" fmla="*/ 215672 h 430813"/>
              <a:gd name="connsiteX18" fmla="*/ 566737 w 566737"/>
              <a:gd name="connsiteY18" fmla="*/ 215672 h 430813"/>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58172 w 566737"/>
              <a:gd name="connsiteY10" fmla="*/ 350873 h 430813"/>
              <a:gd name="connsiteX11" fmla="*/ 387788 w 566737"/>
              <a:gd name="connsiteY11" fmla="*/ 116546 h 430813"/>
              <a:gd name="connsiteX12" fmla="*/ 410342 w 566737"/>
              <a:gd name="connsiteY12" fmla="*/ 313101 h 430813"/>
              <a:gd name="connsiteX13" fmla="*/ 447182 w 566737"/>
              <a:gd name="connsiteY13" fmla="*/ 176280 h 430813"/>
              <a:gd name="connsiteX14" fmla="*/ 462509 w 566737"/>
              <a:gd name="connsiteY14" fmla="*/ 270238 h 430813"/>
              <a:gd name="connsiteX15" fmla="*/ 490045 w 566737"/>
              <a:gd name="connsiteY15" fmla="*/ 192341 h 430813"/>
              <a:gd name="connsiteX16" fmla="*/ 511175 w 566737"/>
              <a:gd name="connsiteY16" fmla="*/ 236420 h 430813"/>
              <a:gd name="connsiteX17" fmla="*/ 537505 w 566737"/>
              <a:gd name="connsiteY17" fmla="*/ 210504 h 430813"/>
              <a:gd name="connsiteX18" fmla="*/ 566737 w 566737"/>
              <a:gd name="connsiteY18" fmla="*/ 215672 h 430813"/>
              <a:gd name="connsiteX0" fmla="*/ 0 w 609545"/>
              <a:gd name="connsiteY0" fmla="*/ 215672 h 430813"/>
              <a:gd name="connsiteX1" fmla="*/ 48502 w 609545"/>
              <a:gd name="connsiteY1" fmla="*/ 214381 h 430813"/>
              <a:gd name="connsiteX2" fmla="*/ 84773 w 609545"/>
              <a:gd name="connsiteY2" fmla="*/ 244005 h 430813"/>
              <a:gd name="connsiteX3" fmla="*/ 114552 w 609545"/>
              <a:gd name="connsiteY3" fmla="*/ 152045 h 430813"/>
              <a:gd name="connsiteX4" fmla="*/ 142929 w 609545"/>
              <a:gd name="connsiteY4" fmla="*/ 310823 h 430813"/>
              <a:gd name="connsiteX5" fmla="*/ 182671 w 609545"/>
              <a:gd name="connsiteY5" fmla="*/ 69327 h 430813"/>
              <a:gd name="connsiteX6" fmla="*/ 211027 w 609545"/>
              <a:gd name="connsiteY6" fmla="*/ 383399 h 430813"/>
              <a:gd name="connsiteX7" fmla="*/ 266700 w 609545"/>
              <a:gd name="connsiteY7" fmla="*/ 6122 h 430813"/>
              <a:gd name="connsiteX8" fmla="*/ 284491 w 609545"/>
              <a:gd name="connsiteY8" fmla="*/ 420131 h 430813"/>
              <a:gd name="connsiteX9" fmla="*/ 333758 w 609545"/>
              <a:gd name="connsiteY9" fmla="*/ 70213 h 430813"/>
              <a:gd name="connsiteX10" fmla="*/ 358172 w 609545"/>
              <a:gd name="connsiteY10" fmla="*/ 350873 h 430813"/>
              <a:gd name="connsiteX11" fmla="*/ 387788 w 609545"/>
              <a:gd name="connsiteY11" fmla="*/ 116546 h 430813"/>
              <a:gd name="connsiteX12" fmla="*/ 410342 w 609545"/>
              <a:gd name="connsiteY12" fmla="*/ 313101 h 430813"/>
              <a:gd name="connsiteX13" fmla="*/ 447182 w 609545"/>
              <a:gd name="connsiteY13" fmla="*/ 176280 h 430813"/>
              <a:gd name="connsiteX14" fmla="*/ 462509 w 609545"/>
              <a:gd name="connsiteY14" fmla="*/ 270238 h 430813"/>
              <a:gd name="connsiteX15" fmla="*/ 490045 w 609545"/>
              <a:gd name="connsiteY15" fmla="*/ 192341 h 430813"/>
              <a:gd name="connsiteX16" fmla="*/ 511175 w 609545"/>
              <a:gd name="connsiteY16" fmla="*/ 236420 h 430813"/>
              <a:gd name="connsiteX17" fmla="*/ 537505 w 609545"/>
              <a:gd name="connsiteY17" fmla="*/ 210504 h 430813"/>
              <a:gd name="connsiteX18" fmla="*/ 609545 w 609545"/>
              <a:gd name="connsiteY18" fmla="*/ 219548 h 430813"/>
              <a:gd name="connsiteX0" fmla="*/ 0 w 609545"/>
              <a:gd name="connsiteY0" fmla="*/ 215672 h 430813"/>
              <a:gd name="connsiteX1" fmla="*/ 48502 w 609545"/>
              <a:gd name="connsiteY1" fmla="*/ 214381 h 430813"/>
              <a:gd name="connsiteX2" fmla="*/ 84773 w 609545"/>
              <a:gd name="connsiteY2" fmla="*/ 244005 h 430813"/>
              <a:gd name="connsiteX3" fmla="*/ 114552 w 609545"/>
              <a:gd name="connsiteY3" fmla="*/ 152045 h 430813"/>
              <a:gd name="connsiteX4" fmla="*/ 142929 w 609545"/>
              <a:gd name="connsiteY4" fmla="*/ 310823 h 430813"/>
              <a:gd name="connsiteX5" fmla="*/ 182671 w 609545"/>
              <a:gd name="connsiteY5" fmla="*/ 69327 h 430813"/>
              <a:gd name="connsiteX6" fmla="*/ 211027 w 609545"/>
              <a:gd name="connsiteY6" fmla="*/ 383399 h 430813"/>
              <a:gd name="connsiteX7" fmla="*/ 266700 w 609545"/>
              <a:gd name="connsiteY7" fmla="*/ 6122 h 430813"/>
              <a:gd name="connsiteX8" fmla="*/ 284491 w 609545"/>
              <a:gd name="connsiteY8" fmla="*/ 420131 h 430813"/>
              <a:gd name="connsiteX9" fmla="*/ 333758 w 609545"/>
              <a:gd name="connsiteY9" fmla="*/ 70213 h 430813"/>
              <a:gd name="connsiteX10" fmla="*/ 358172 w 609545"/>
              <a:gd name="connsiteY10" fmla="*/ 350873 h 430813"/>
              <a:gd name="connsiteX11" fmla="*/ 387788 w 609545"/>
              <a:gd name="connsiteY11" fmla="*/ 116546 h 430813"/>
              <a:gd name="connsiteX12" fmla="*/ 410342 w 609545"/>
              <a:gd name="connsiteY12" fmla="*/ 313101 h 430813"/>
              <a:gd name="connsiteX13" fmla="*/ 447182 w 609545"/>
              <a:gd name="connsiteY13" fmla="*/ 176280 h 430813"/>
              <a:gd name="connsiteX14" fmla="*/ 462509 w 609545"/>
              <a:gd name="connsiteY14" fmla="*/ 270238 h 430813"/>
              <a:gd name="connsiteX15" fmla="*/ 490045 w 609545"/>
              <a:gd name="connsiteY15" fmla="*/ 192341 h 430813"/>
              <a:gd name="connsiteX16" fmla="*/ 511175 w 609545"/>
              <a:gd name="connsiteY16" fmla="*/ 236420 h 430813"/>
              <a:gd name="connsiteX17" fmla="*/ 544950 w 609545"/>
              <a:gd name="connsiteY17" fmla="*/ 218255 h 430813"/>
              <a:gd name="connsiteX18" fmla="*/ 609545 w 609545"/>
              <a:gd name="connsiteY18" fmla="*/ 219548 h 430813"/>
              <a:gd name="connsiteX0" fmla="*/ 0 w 609545"/>
              <a:gd name="connsiteY0" fmla="*/ 215672 h 430813"/>
              <a:gd name="connsiteX1" fmla="*/ 48502 w 609545"/>
              <a:gd name="connsiteY1" fmla="*/ 214381 h 430813"/>
              <a:gd name="connsiteX2" fmla="*/ 84773 w 609545"/>
              <a:gd name="connsiteY2" fmla="*/ 244005 h 430813"/>
              <a:gd name="connsiteX3" fmla="*/ 114552 w 609545"/>
              <a:gd name="connsiteY3" fmla="*/ 152045 h 430813"/>
              <a:gd name="connsiteX4" fmla="*/ 142929 w 609545"/>
              <a:gd name="connsiteY4" fmla="*/ 310823 h 430813"/>
              <a:gd name="connsiteX5" fmla="*/ 182671 w 609545"/>
              <a:gd name="connsiteY5" fmla="*/ 69327 h 430813"/>
              <a:gd name="connsiteX6" fmla="*/ 211027 w 609545"/>
              <a:gd name="connsiteY6" fmla="*/ 383399 h 430813"/>
              <a:gd name="connsiteX7" fmla="*/ 266700 w 609545"/>
              <a:gd name="connsiteY7" fmla="*/ 6122 h 430813"/>
              <a:gd name="connsiteX8" fmla="*/ 284491 w 609545"/>
              <a:gd name="connsiteY8" fmla="*/ 420131 h 430813"/>
              <a:gd name="connsiteX9" fmla="*/ 317007 w 609545"/>
              <a:gd name="connsiteY9" fmla="*/ 70213 h 430813"/>
              <a:gd name="connsiteX10" fmla="*/ 358172 w 609545"/>
              <a:gd name="connsiteY10" fmla="*/ 350873 h 430813"/>
              <a:gd name="connsiteX11" fmla="*/ 387788 w 609545"/>
              <a:gd name="connsiteY11" fmla="*/ 116546 h 430813"/>
              <a:gd name="connsiteX12" fmla="*/ 410342 w 609545"/>
              <a:gd name="connsiteY12" fmla="*/ 313101 h 430813"/>
              <a:gd name="connsiteX13" fmla="*/ 447182 w 609545"/>
              <a:gd name="connsiteY13" fmla="*/ 176280 h 430813"/>
              <a:gd name="connsiteX14" fmla="*/ 462509 w 609545"/>
              <a:gd name="connsiteY14" fmla="*/ 270238 h 430813"/>
              <a:gd name="connsiteX15" fmla="*/ 490045 w 609545"/>
              <a:gd name="connsiteY15" fmla="*/ 192341 h 430813"/>
              <a:gd name="connsiteX16" fmla="*/ 511175 w 609545"/>
              <a:gd name="connsiteY16" fmla="*/ 236420 h 430813"/>
              <a:gd name="connsiteX17" fmla="*/ 544950 w 609545"/>
              <a:gd name="connsiteY17" fmla="*/ 218255 h 430813"/>
              <a:gd name="connsiteX18" fmla="*/ 609545 w 609545"/>
              <a:gd name="connsiteY18" fmla="*/ 219548 h 430813"/>
              <a:gd name="connsiteX0" fmla="*/ 0 w 609545"/>
              <a:gd name="connsiteY0" fmla="*/ 215672 h 430813"/>
              <a:gd name="connsiteX1" fmla="*/ 48502 w 609545"/>
              <a:gd name="connsiteY1" fmla="*/ 214381 h 430813"/>
              <a:gd name="connsiteX2" fmla="*/ 84773 w 609545"/>
              <a:gd name="connsiteY2" fmla="*/ 244005 h 430813"/>
              <a:gd name="connsiteX3" fmla="*/ 114552 w 609545"/>
              <a:gd name="connsiteY3" fmla="*/ 152045 h 430813"/>
              <a:gd name="connsiteX4" fmla="*/ 142929 w 609545"/>
              <a:gd name="connsiteY4" fmla="*/ 310823 h 430813"/>
              <a:gd name="connsiteX5" fmla="*/ 182671 w 609545"/>
              <a:gd name="connsiteY5" fmla="*/ 69327 h 430813"/>
              <a:gd name="connsiteX6" fmla="*/ 211027 w 609545"/>
              <a:gd name="connsiteY6" fmla="*/ 383399 h 430813"/>
              <a:gd name="connsiteX7" fmla="*/ 266700 w 609545"/>
              <a:gd name="connsiteY7" fmla="*/ 6122 h 430813"/>
              <a:gd name="connsiteX8" fmla="*/ 271462 w 609545"/>
              <a:gd name="connsiteY8" fmla="*/ 420131 h 430813"/>
              <a:gd name="connsiteX9" fmla="*/ 317007 w 609545"/>
              <a:gd name="connsiteY9" fmla="*/ 70213 h 430813"/>
              <a:gd name="connsiteX10" fmla="*/ 358172 w 609545"/>
              <a:gd name="connsiteY10" fmla="*/ 350873 h 430813"/>
              <a:gd name="connsiteX11" fmla="*/ 387788 w 609545"/>
              <a:gd name="connsiteY11" fmla="*/ 116546 h 430813"/>
              <a:gd name="connsiteX12" fmla="*/ 410342 w 609545"/>
              <a:gd name="connsiteY12" fmla="*/ 313101 h 430813"/>
              <a:gd name="connsiteX13" fmla="*/ 447182 w 609545"/>
              <a:gd name="connsiteY13" fmla="*/ 176280 h 430813"/>
              <a:gd name="connsiteX14" fmla="*/ 462509 w 609545"/>
              <a:gd name="connsiteY14" fmla="*/ 270238 h 430813"/>
              <a:gd name="connsiteX15" fmla="*/ 490045 w 609545"/>
              <a:gd name="connsiteY15" fmla="*/ 192341 h 430813"/>
              <a:gd name="connsiteX16" fmla="*/ 511175 w 609545"/>
              <a:gd name="connsiteY16" fmla="*/ 236420 h 430813"/>
              <a:gd name="connsiteX17" fmla="*/ 544950 w 609545"/>
              <a:gd name="connsiteY17" fmla="*/ 218255 h 430813"/>
              <a:gd name="connsiteX18" fmla="*/ 609545 w 609545"/>
              <a:gd name="connsiteY18" fmla="*/ 219548 h 430813"/>
              <a:gd name="connsiteX0" fmla="*/ 0 w 609545"/>
              <a:gd name="connsiteY0" fmla="*/ 175622 h 384088"/>
              <a:gd name="connsiteX1" fmla="*/ 48502 w 609545"/>
              <a:gd name="connsiteY1" fmla="*/ 174331 h 384088"/>
              <a:gd name="connsiteX2" fmla="*/ 84773 w 609545"/>
              <a:gd name="connsiteY2" fmla="*/ 203955 h 384088"/>
              <a:gd name="connsiteX3" fmla="*/ 114552 w 609545"/>
              <a:gd name="connsiteY3" fmla="*/ 111995 h 384088"/>
              <a:gd name="connsiteX4" fmla="*/ 142929 w 609545"/>
              <a:gd name="connsiteY4" fmla="*/ 270773 h 384088"/>
              <a:gd name="connsiteX5" fmla="*/ 182671 w 609545"/>
              <a:gd name="connsiteY5" fmla="*/ 29277 h 384088"/>
              <a:gd name="connsiteX6" fmla="*/ 211027 w 609545"/>
              <a:gd name="connsiteY6" fmla="*/ 343349 h 384088"/>
              <a:gd name="connsiteX7" fmla="*/ 238782 w 609545"/>
              <a:gd name="connsiteY7" fmla="*/ 6122 h 384088"/>
              <a:gd name="connsiteX8" fmla="*/ 271462 w 609545"/>
              <a:gd name="connsiteY8" fmla="*/ 380081 h 384088"/>
              <a:gd name="connsiteX9" fmla="*/ 317007 w 609545"/>
              <a:gd name="connsiteY9" fmla="*/ 30163 h 384088"/>
              <a:gd name="connsiteX10" fmla="*/ 358172 w 609545"/>
              <a:gd name="connsiteY10" fmla="*/ 310823 h 384088"/>
              <a:gd name="connsiteX11" fmla="*/ 387788 w 609545"/>
              <a:gd name="connsiteY11" fmla="*/ 76496 h 384088"/>
              <a:gd name="connsiteX12" fmla="*/ 410342 w 609545"/>
              <a:gd name="connsiteY12" fmla="*/ 273051 h 384088"/>
              <a:gd name="connsiteX13" fmla="*/ 447182 w 609545"/>
              <a:gd name="connsiteY13" fmla="*/ 136230 h 384088"/>
              <a:gd name="connsiteX14" fmla="*/ 462509 w 609545"/>
              <a:gd name="connsiteY14" fmla="*/ 230188 h 384088"/>
              <a:gd name="connsiteX15" fmla="*/ 490045 w 609545"/>
              <a:gd name="connsiteY15" fmla="*/ 152291 h 384088"/>
              <a:gd name="connsiteX16" fmla="*/ 511175 w 609545"/>
              <a:gd name="connsiteY16" fmla="*/ 196370 h 384088"/>
              <a:gd name="connsiteX17" fmla="*/ 544950 w 609545"/>
              <a:gd name="connsiteY17" fmla="*/ 178205 h 384088"/>
              <a:gd name="connsiteX18" fmla="*/ 609545 w 609545"/>
              <a:gd name="connsiteY18" fmla="*/ 179498 h 384088"/>
              <a:gd name="connsiteX0" fmla="*/ 0 w 609545"/>
              <a:gd name="connsiteY0" fmla="*/ 180144 h 388610"/>
              <a:gd name="connsiteX1" fmla="*/ 48502 w 609545"/>
              <a:gd name="connsiteY1" fmla="*/ 178853 h 388610"/>
              <a:gd name="connsiteX2" fmla="*/ 84773 w 609545"/>
              <a:gd name="connsiteY2" fmla="*/ 208477 h 388610"/>
              <a:gd name="connsiteX3" fmla="*/ 114552 w 609545"/>
              <a:gd name="connsiteY3" fmla="*/ 116517 h 388610"/>
              <a:gd name="connsiteX4" fmla="*/ 142929 w 609545"/>
              <a:gd name="connsiteY4" fmla="*/ 275295 h 388610"/>
              <a:gd name="connsiteX5" fmla="*/ 182671 w 609545"/>
              <a:gd name="connsiteY5" fmla="*/ 33799 h 388610"/>
              <a:gd name="connsiteX6" fmla="*/ 197998 w 609545"/>
              <a:gd name="connsiteY6" fmla="*/ 320741 h 388610"/>
              <a:gd name="connsiteX7" fmla="*/ 238782 w 609545"/>
              <a:gd name="connsiteY7" fmla="*/ 10644 h 388610"/>
              <a:gd name="connsiteX8" fmla="*/ 271462 w 609545"/>
              <a:gd name="connsiteY8" fmla="*/ 384603 h 388610"/>
              <a:gd name="connsiteX9" fmla="*/ 317007 w 609545"/>
              <a:gd name="connsiteY9" fmla="*/ 34685 h 388610"/>
              <a:gd name="connsiteX10" fmla="*/ 358172 w 609545"/>
              <a:gd name="connsiteY10" fmla="*/ 315345 h 388610"/>
              <a:gd name="connsiteX11" fmla="*/ 387788 w 609545"/>
              <a:gd name="connsiteY11" fmla="*/ 81018 h 388610"/>
              <a:gd name="connsiteX12" fmla="*/ 410342 w 609545"/>
              <a:gd name="connsiteY12" fmla="*/ 277573 h 388610"/>
              <a:gd name="connsiteX13" fmla="*/ 447182 w 609545"/>
              <a:gd name="connsiteY13" fmla="*/ 140752 h 388610"/>
              <a:gd name="connsiteX14" fmla="*/ 462509 w 609545"/>
              <a:gd name="connsiteY14" fmla="*/ 234710 h 388610"/>
              <a:gd name="connsiteX15" fmla="*/ 490045 w 609545"/>
              <a:gd name="connsiteY15" fmla="*/ 156813 h 388610"/>
              <a:gd name="connsiteX16" fmla="*/ 511175 w 609545"/>
              <a:gd name="connsiteY16" fmla="*/ 200892 h 388610"/>
              <a:gd name="connsiteX17" fmla="*/ 544950 w 609545"/>
              <a:gd name="connsiteY17" fmla="*/ 182727 h 388610"/>
              <a:gd name="connsiteX18" fmla="*/ 609545 w 609545"/>
              <a:gd name="connsiteY18" fmla="*/ 184020 h 388610"/>
              <a:gd name="connsiteX0" fmla="*/ 0 w 609545"/>
              <a:gd name="connsiteY0" fmla="*/ 176914 h 366002"/>
              <a:gd name="connsiteX1" fmla="*/ 48502 w 609545"/>
              <a:gd name="connsiteY1" fmla="*/ 175623 h 366002"/>
              <a:gd name="connsiteX2" fmla="*/ 84773 w 609545"/>
              <a:gd name="connsiteY2" fmla="*/ 205247 h 366002"/>
              <a:gd name="connsiteX3" fmla="*/ 114552 w 609545"/>
              <a:gd name="connsiteY3" fmla="*/ 113287 h 366002"/>
              <a:gd name="connsiteX4" fmla="*/ 142929 w 609545"/>
              <a:gd name="connsiteY4" fmla="*/ 272065 h 366002"/>
              <a:gd name="connsiteX5" fmla="*/ 182671 w 609545"/>
              <a:gd name="connsiteY5" fmla="*/ 30569 h 366002"/>
              <a:gd name="connsiteX6" fmla="*/ 197998 w 609545"/>
              <a:gd name="connsiteY6" fmla="*/ 317511 h 366002"/>
              <a:gd name="connsiteX7" fmla="*/ 238782 w 609545"/>
              <a:gd name="connsiteY7" fmla="*/ 7414 h 366002"/>
              <a:gd name="connsiteX8" fmla="*/ 265878 w 609545"/>
              <a:gd name="connsiteY8" fmla="*/ 361995 h 366002"/>
              <a:gd name="connsiteX9" fmla="*/ 317007 w 609545"/>
              <a:gd name="connsiteY9" fmla="*/ 31455 h 366002"/>
              <a:gd name="connsiteX10" fmla="*/ 358172 w 609545"/>
              <a:gd name="connsiteY10" fmla="*/ 312115 h 366002"/>
              <a:gd name="connsiteX11" fmla="*/ 387788 w 609545"/>
              <a:gd name="connsiteY11" fmla="*/ 77788 h 366002"/>
              <a:gd name="connsiteX12" fmla="*/ 410342 w 609545"/>
              <a:gd name="connsiteY12" fmla="*/ 274343 h 366002"/>
              <a:gd name="connsiteX13" fmla="*/ 447182 w 609545"/>
              <a:gd name="connsiteY13" fmla="*/ 137522 h 366002"/>
              <a:gd name="connsiteX14" fmla="*/ 462509 w 609545"/>
              <a:gd name="connsiteY14" fmla="*/ 231480 h 366002"/>
              <a:gd name="connsiteX15" fmla="*/ 490045 w 609545"/>
              <a:gd name="connsiteY15" fmla="*/ 153583 h 366002"/>
              <a:gd name="connsiteX16" fmla="*/ 511175 w 609545"/>
              <a:gd name="connsiteY16" fmla="*/ 197662 h 366002"/>
              <a:gd name="connsiteX17" fmla="*/ 544950 w 609545"/>
              <a:gd name="connsiteY17" fmla="*/ 179497 h 366002"/>
              <a:gd name="connsiteX18" fmla="*/ 609545 w 609545"/>
              <a:gd name="connsiteY18" fmla="*/ 180790 h 366002"/>
              <a:gd name="connsiteX0" fmla="*/ 0 w 609545"/>
              <a:gd name="connsiteY0" fmla="*/ 222243 h 414729"/>
              <a:gd name="connsiteX1" fmla="*/ 48502 w 609545"/>
              <a:gd name="connsiteY1" fmla="*/ 220952 h 414729"/>
              <a:gd name="connsiteX2" fmla="*/ 84773 w 609545"/>
              <a:gd name="connsiteY2" fmla="*/ 250576 h 414729"/>
              <a:gd name="connsiteX3" fmla="*/ 114552 w 609545"/>
              <a:gd name="connsiteY3" fmla="*/ 158616 h 414729"/>
              <a:gd name="connsiteX4" fmla="*/ 142929 w 609545"/>
              <a:gd name="connsiteY4" fmla="*/ 317394 h 414729"/>
              <a:gd name="connsiteX5" fmla="*/ 182671 w 609545"/>
              <a:gd name="connsiteY5" fmla="*/ 75898 h 414729"/>
              <a:gd name="connsiteX6" fmla="*/ 197998 w 609545"/>
              <a:gd name="connsiteY6" fmla="*/ 362840 h 414729"/>
              <a:gd name="connsiteX7" fmla="*/ 238782 w 609545"/>
              <a:gd name="connsiteY7" fmla="*/ 52743 h 414729"/>
              <a:gd name="connsiteX8" fmla="*/ 265878 w 609545"/>
              <a:gd name="connsiteY8" fmla="*/ 407324 h 414729"/>
              <a:gd name="connsiteX9" fmla="*/ 311424 w 609545"/>
              <a:gd name="connsiteY9" fmla="*/ 8313 h 414729"/>
              <a:gd name="connsiteX10" fmla="*/ 358172 w 609545"/>
              <a:gd name="connsiteY10" fmla="*/ 357444 h 414729"/>
              <a:gd name="connsiteX11" fmla="*/ 387788 w 609545"/>
              <a:gd name="connsiteY11" fmla="*/ 123117 h 414729"/>
              <a:gd name="connsiteX12" fmla="*/ 410342 w 609545"/>
              <a:gd name="connsiteY12" fmla="*/ 319672 h 414729"/>
              <a:gd name="connsiteX13" fmla="*/ 447182 w 609545"/>
              <a:gd name="connsiteY13" fmla="*/ 182851 h 414729"/>
              <a:gd name="connsiteX14" fmla="*/ 462509 w 609545"/>
              <a:gd name="connsiteY14" fmla="*/ 276809 h 414729"/>
              <a:gd name="connsiteX15" fmla="*/ 490045 w 609545"/>
              <a:gd name="connsiteY15" fmla="*/ 198912 h 414729"/>
              <a:gd name="connsiteX16" fmla="*/ 511175 w 609545"/>
              <a:gd name="connsiteY16" fmla="*/ 242991 h 414729"/>
              <a:gd name="connsiteX17" fmla="*/ 544950 w 609545"/>
              <a:gd name="connsiteY17" fmla="*/ 224826 h 414729"/>
              <a:gd name="connsiteX18" fmla="*/ 609545 w 609545"/>
              <a:gd name="connsiteY18" fmla="*/ 226119 h 414729"/>
              <a:gd name="connsiteX0" fmla="*/ 0 w 609545"/>
              <a:gd name="connsiteY0" fmla="*/ 220090 h 412576"/>
              <a:gd name="connsiteX1" fmla="*/ 48502 w 609545"/>
              <a:gd name="connsiteY1" fmla="*/ 218799 h 412576"/>
              <a:gd name="connsiteX2" fmla="*/ 84773 w 609545"/>
              <a:gd name="connsiteY2" fmla="*/ 248423 h 412576"/>
              <a:gd name="connsiteX3" fmla="*/ 114552 w 609545"/>
              <a:gd name="connsiteY3" fmla="*/ 156463 h 412576"/>
              <a:gd name="connsiteX4" fmla="*/ 142929 w 609545"/>
              <a:gd name="connsiteY4" fmla="*/ 315241 h 412576"/>
              <a:gd name="connsiteX5" fmla="*/ 182671 w 609545"/>
              <a:gd name="connsiteY5" fmla="*/ 73745 h 412576"/>
              <a:gd name="connsiteX6" fmla="*/ 197998 w 609545"/>
              <a:gd name="connsiteY6" fmla="*/ 360687 h 412576"/>
              <a:gd name="connsiteX7" fmla="*/ 238782 w 609545"/>
              <a:gd name="connsiteY7" fmla="*/ 50590 h 412576"/>
              <a:gd name="connsiteX8" fmla="*/ 265878 w 609545"/>
              <a:gd name="connsiteY8" fmla="*/ 405171 h 412576"/>
              <a:gd name="connsiteX9" fmla="*/ 311424 w 609545"/>
              <a:gd name="connsiteY9" fmla="*/ 6160 h 412576"/>
              <a:gd name="connsiteX10" fmla="*/ 345143 w 609545"/>
              <a:gd name="connsiteY10" fmla="*/ 368210 h 412576"/>
              <a:gd name="connsiteX11" fmla="*/ 387788 w 609545"/>
              <a:gd name="connsiteY11" fmla="*/ 120964 h 412576"/>
              <a:gd name="connsiteX12" fmla="*/ 410342 w 609545"/>
              <a:gd name="connsiteY12" fmla="*/ 317519 h 412576"/>
              <a:gd name="connsiteX13" fmla="*/ 447182 w 609545"/>
              <a:gd name="connsiteY13" fmla="*/ 180698 h 412576"/>
              <a:gd name="connsiteX14" fmla="*/ 462509 w 609545"/>
              <a:gd name="connsiteY14" fmla="*/ 274656 h 412576"/>
              <a:gd name="connsiteX15" fmla="*/ 490045 w 609545"/>
              <a:gd name="connsiteY15" fmla="*/ 196759 h 412576"/>
              <a:gd name="connsiteX16" fmla="*/ 511175 w 609545"/>
              <a:gd name="connsiteY16" fmla="*/ 240838 h 412576"/>
              <a:gd name="connsiteX17" fmla="*/ 544950 w 609545"/>
              <a:gd name="connsiteY17" fmla="*/ 222673 h 412576"/>
              <a:gd name="connsiteX18" fmla="*/ 609545 w 609545"/>
              <a:gd name="connsiteY18" fmla="*/ 223966 h 412576"/>
              <a:gd name="connsiteX0" fmla="*/ 0 w 609545"/>
              <a:gd name="connsiteY0" fmla="*/ 220090 h 412576"/>
              <a:gd name="connsiteX1" fmla="*/ 48502 w 609545"/>
              <a:gd name="connsiteY1" fmla="*/ 218799 h 412576"/>
              <a:gd name="connsiteX2" fmla="*/ 84773 w 609545"/>
              <a:gd name="connsiteY2" fmla="*/ 248423 h 412576"/>
              <a:gd name="connsiteX3" fmla="*/ 114552 w 609545"/>
              <a:gd name="connsiteY3" fmla="*/ 156463 h 412576"/>
              <a:gd name="connsiteX4" fmla="*/ 142929 w 609545"/>
              <a:gd name="connsiteY4" fmla="*/ 315241 h 412576"/>
              <a:gd name="connsiteX5" fmla="*/ 182671 w 609545"/>
              <a:gd name="connsiteY5" fmla="*/ 73745 h 412576"/>
              <a:gd name="connsiteX6" fmla="*/ 197998 w 609545"/>
              <a:gd name="connsiteY6" fmla="*/ 360687 h 412576"/>
              <a:gd name="connsiteX7" fmla="*/ 238782 w 609545"/>
              <a:gd name="connsiteY7" fmla="*/ 50590 h 412576"/>
              <a:gd name="connsiteX8" fmla="*/ 278907 w 609545"/>
              <a:gd name="connsiteY8" fmla="*/ 405171 h 412576"/>
              <a:gd name="connsiteX9" fmla="*/ 311424 w 609545"/>
              <a:gd name="connsiteY9" fmla="*/ 6160 h 412576"/>
              <a:gd name="connsiteX10" fmla="*/ 345143 w 609545"/>
              <a:gd name="connsiteY10" fmla="*/ 368210 h 412576"/>
              <a:gd name="connsiteX11" fmla="*/ 387788 w 609545"/>
              <a:gd name="connsiteY11" fmla="*/ 120964 h 412576"/>
              <a:gd name="connsiteX12" fmla="*/ 410342 w 609545"/>
              <a:gd name="connsiteY12" fmla="*/ 317519 h 412576"/>
              <a:gd name="connsiteX13" fmla="*/ 447182 w 609545"/>
              <a:gd name="connsiteY13" fmla="*/ 180698 h 412576"/>
              <a:gd name="connsiteX14" fmla="*/ 462509 w 609545"/>
              <a:gd name="connsiteY14" fmla="*/ 274656 h 412576"/>
              <a:gd name="connsiteX15" fmla="*/ 490045 w 609545"/>
              <a:gd name="connsiteY15" fmla="*/ 196759 h 412576"/>
              <a:gd name="connsiteX16" fmla="*/ 511175 w 609545"/>
              <a:gd name="connsiteY16" fmla="*/ 240838 h 412576"/>
              <a:gd name="connsiteX17" fmla="*/ 544950 w 609545"/>
              <a:gd name="connsiteY17" fmla="*/ 222673 h 412576"/>
              <a:gd name="connsiteX18" fmla="*/ 609545 w 609545"/>
              <a:gd name="connsiteY18" fmla="*/ 223966 h 412576"/>
              <a:gd name="connsiteX0" fmla="*/ 0 w 609545"/>
              <a:gd name="connsiteY0" fmla="*/ 220090 h 412576"/>
              <a:gd name="connsiteX1" fmla="*/ 48502 w 609545"/>
              <a:gd name="connsiteY1" fmla="*/ 218799 h 412576"/>
              <a:gd name="connsiteX2" fmla="*/ 84773 w 609545"/>
              <a:gd name="connsiteY2" fmla="*/ 248423 h 412576"/>
              <a:gd name="connsiteX3" fmla="*/ 114552 w 609545"/>
              <a:gd name="connsiteY3" fmla="*/ 156463 h 412576"/>
              <a:gd name="connsiteX4" fmla="*/ 142929 w 609545"/>
              <a:gd name="connsiteY4" fmla="*/ 315241 h 412576"/>
              <a:gd name="connsiteX5" fmla="*/ 182671 w 609545"/>
              <a:gd name="connsiteY5" fmla="*/ 73745 h 412576"/>
              <a:gd name="connsiteX6" fmla="*/ 197998 w 609545"/>
              <a:gd name="connsiteY6" fmla="*/ 360687 h 412576"/>
              <a:gd name="connsiteX7" fmla="*/ 238782 w 609545"/>
              <a:gd name="connsiteY7" fmla="*/ 50590 h 412576"/>
              <a:gd name="connsiteX8" fmla="*/ 267740 w 609545"/>
              <a:gd name="connsiteY8" fmla="*/ 405171 h 412576"/>
              <a:gd name="connsiteX9" fmla="*/ 311424 w 609545"/>
              <a:gd name="connsiteY9" fmla="*/ 6160 h 412576"/>
              <a:gd name="connsiteX10" fmla="*/ 345143 w 609545"/>
              <a:gd name="connsiteY10" fmla="*/ 368210 h 412576"/>
              <a:gd name="connsiteX11" fmla="*/ 387788 w 609545"/>
              <a:gd name="connsiteY11" fmla="*/ 120964 h 412576"/>
              <a:gd name="connsiteX12" fmla="*/ 410342 w 609545"/>
              <a:gd name="connsiteY12" fmla="*/ 317519 h 412576"/>
              <a:gd name="connsiteX13" fmla="*/ 447182 w 609545"/>
              <a:gd name="connsiteY13" fmla="*/ 180698 h 412576"/>
              <a:gd name="connsiteX14" fmla="*/ 462509 w 609545"/>
              <a:gd name="connsiteY14" fmla="*/ 274656 h 412576"/>
              <a:gd name="connsiteX15" fmla="*/ 490045 w 609545"/>
              <a:gd name="connsiteY15" fmla="*/ 196759 h 412576"/>
              <a:gd name="connsiteX16" fmla="*/ 511175 w 609545"/>
              <a:gd name="connsiteY16" fmla="*/ 240838 h 412576"/>
              <a:gd name="connsiteX17" fmla="*/ 544950 w 609545"/>
              <a:gd name="connsiteY17" fmla="*/ 222673 h 412576"/>
              <a:gd name="connsiteX18" fmla="*/ 609545 w 609545"/>
              <a:gd name="connsiteY18" fmla="*/ 223966 h 412576"/>
              <a:gd name="connsiteX0" fmla="*/ 0 w 609545"/>
              <a:gd name="connsiteY0" fmla="*/ 220090 h 412576"/>
              <a:gd name="connsiteX1" fmla="*/ 48502 w 609545"/>
              <a:gd name="connsiteY1" fmla="*/ 218799 h 412576"/>
              <a:gd name="connsiteX2" fmla="*/ 84773 w 609545"/>
              <a:gd name="connsiteY2" fmla="*/ 248423 h 412576"/>
              <a:gd name="connsiteX3" fmla="*/ 114552 w 609545"/>
              <a:gd name="connsiteY3" fmla="*/ 156463 h 412576"/>
              <a:gd name="connsiteX4" fmla="*/ 142929 w 609545"/>
              <a:gd name="connsiteY4" fmla="*/ 315241 h 412576"/>
              <a:gd name="connsiteX5" fmla="*/ 178948 w 609545"/>
              <a:gd name="connsiteY5" fmla="*/ 107335 h 412576"/>
              <a:gd name="connsiteX6" fmla="*/ 197998 w 609545"/>
              <a:gd name="connsiteY6" fmla="*/ 360687 h 412576"/>
              <a:gd name="connsiteX7" fmla="*/ 238782 w 609545"/>
              <a:gd name="connsiteY7" fmla="*/ 50590 h 412576"/>
              <a:gd name="connsiteX8" fmla="*/ 267740 w 609545"/>
              <a:gd name="connsiteY8" fmla="*/ 405171 h 412576"/>
              <a:gd name="connsiteX9" fmla="*/ 311424 w 609545"/>
              <a:gd name="connsiteY9" fmla="*/ 6160 h 412576"/>
              <a:gd name="connsiteX10" fmla="*/ 345143 w 609545"/>
              <a:gd name="connsiteY10" fmla="*/ 368210 h 412576"/>
              <a:gd name="connsiteX11" fmla="*/ 387788 w 609545"/>
              <a:gd name="connsiteY11" fmla="*/ 120964 h 412576"/>
              <a:gd name="connsiteX12" fmla="*/ 410342 w 609545"/>
              <a:gd name="connsiteY12" fmla="*/ 317519 h 412576"/>
              <a:gd name="connsiteX13" fmla="*/ 447182 w 609545"/>
              <a:gd name="connsiteY13" fmla="*/ 180698 h 412576"/>
              <a:gd name="connsiteX14" fmla="*/ 462509 w 609545"/>
              <a:gd name="connsiteY14" fmla="*/ 274656 h 412576"/>
              <a:gd name="connsiteX15" fmla="*/ 490045 w 609545"/>
              <a:gd name="connsiteY15" fmla="*/ 196759 h 412576"/>
              <a:gd name="connsiteX16" fmla="*/ 511175 w 609545"/>
              <a:gd name="connsiteY16" fmla="*/ 240838 h 412576"/>
              <a:gd name="connsiteX17" fmla="*/ 544950 w 609545"/>
              <a:gd name="connsiteY17" fmla="*/ 222673 h 412576"/>
              <a:gd name="connsiteX18" fmla="*/ 609545 w 609545"/>
              <a:gd name="connsiteY18" fmla="*/ 223966 h 412576"/>
              <a:gd name="connsiteX0" fmla="*/ 0 w 609545"/>
              <a:gd name="connsiteY0" fmla="*/ 220090 h 413007"/>
              <a:gd name="connsiteX1" fmla="*/ 48502 w 609545"/>
              <a:gd name="connsiteY1" fmla="*/ 218799 h 413007"/>
              <a:gd name="connsiteX2" fmla="*/ 84773 w 609545"/>
              <a:gd name="connsiteY2" fmla="*/ 248423 h 413007"/>
              <a:gd name="connsiteX3" fmla="*/ 114552 w 609545"/>
              <a:gd name="connsiteY3" fmla="*/ 156463 h 413007"/>
              <a:gd name="connsiteX4" fmla="*/ 142929 w 609545"/>
              <a:gd name="connsiteY4" fmla="*/ 315241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7788 w 609545"/>
              <a:gd name="connsiteY11" fmla="*/ 120964 h 413007"/>
              <a:gd name="connsiteX12" fmla="*/ 410342 w 609545"/>
              <a:gd name="connsiteY12" fmla="*/ 317519 h 413007"/>
              <a:gd name="connsiteX13" fmla="*/ 447182 w 609545"/>
              <a:gd name="connsiteY13" fmla="*/ 180698 h 413007"/>
              <a:gd name="connsiteX14" fmla="*/ 462509 w 609545"/>
              <a:gd name="connsiteY14" fmla="*/ 274656 h 413007"/>
              <a:gd name="connsiteX15" fmla="*/ 490045 w 609545"/>
              <a:gd name="connsiteY15" fmla="*/ 196759 h 413007"/>
              <a:gd name="connsiteX16" fmla="*/ 511175 w 609545"/>
              <a:gd name="connsiteY16" fmla="*/ 240838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4552 w 609545"/>
              <a:gd name="connsiteY3" fmla="*/ 156463 h 413007"/>
              <a:gd name="connsiteX4" fmla="*/ 142929 w 609545"/>
              <a:gd name="connsiteY4" fmla="*/ 302322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7788 w 609545"/>
              <a:gd name="connsiteY11" fmla="*/ 120964 h 413007"/>
              <a:gd name="connsiteX12" fmla="*/ 410342 w 609545"/>
              <a:gd name="connsiteY12" fmla="*/ 317519 h 413007"/>
              <a:gd name="connsiteX13" fmla="*/ 447182 w 609545"/>
              <a:gd name="connsiteY13" fmla="*/ 180698 h 413007"/>
              <a:gd name="connsiteX14" fmla="*/ 462509 w 609545"/>
              <a:gd name="connsiteY14" fmla="*/ 274656 h 413007"/>
              <a:gd name="connsiteX15" fmla="*/ 490045 w 609545"/>
              <a:gd name="connsiteY15" fmla="*/ 196759 h 413007"/>
              <a:gd name="connsiteX16" fmla="*/ 511175 w 609545"/>
              <a:gd name="connsiteY16" fmla="*/ 240838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4552 w 609545"/>
              <a:gd name="connsiteY3" fmla="*/ 156463 h 413007"/>
              <a:gd name="connsiteX4" fmla="*/ 142929 w 609545"/>
              <a:gd name="connsiteY4" fmla="*/ 302322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2205 w 609545"/>
              <a:gd name="connsiteY11" fmla="*/ 77039 h 413007"/>
              <a:gd name="connsiteX12" fmla="*/ 410342 w 609545"/>
              <a:gd name="connsiteY12" fmla="*/ 317519 h 413007"/>
              <a:gd name="connsiteX13" fmla="*/ 447182 w 609545"/>
              <a:gd name="connsiteY13" fmla="*/ 180698 h 413007"/>
              <a:gd name="connsiteX14" fmla="*/ 462509 w 609545"/>
              <a:gd name="connsiteY14" fmla="*/ 274656 h 413007"/>
              <a:gd name="connsiteX15" fmla="*/ 490045 w 609545"/>
              <a:gd name="connsiteY15" fmla="*/ 196759 h 413007"/>
              <a:gd name="connsiteX16" fmla="*/ 511175 w 609545"/>
              <a:gd name="connsiteY16" fmla="*/ 240838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4552 w 609545"/>
              <a:gd name="connsiteY3" fmla="*/ 156463 h 413007"/>
              <a:gd name="connsiteX4" fmla="*/ 142929 w 609545"/>
              <a:gd name="connsiteY4" fmla="*/ 302322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2205 w 609545"/>
              <a:gd name="connsiteY11" fmla="*/ 77039 h 413007"/>
              <a:gd name="connsiteX12" fmla="*/ 410342 w 609545"/>
              <a:gd name="connsiteY12" fmla="*/ 317519 h 413007"/>
              <a:gd name="connsiteX13" fmla="*/ 443460 w 609545"/>
              <a:gd name="connsiteY13" fmla="*/ 143233 h 413007"/>
              <a:gd name="connsiteX14" fmla="*/ 462509 w 609545"/>
              <a:gd name="connsiteY14" fmla="*/ 274656 h 413007"/>
              <a:gd name="connsiteX15" fmla="*/ 490045 w 609545"/>
              <a:gd name="connsiteY15" fmla="*/ 196759 h 413007"/>
              <a:gd name="connsiteX16" fmla="*/ 511175 w 609545"/>
              <a:gd name="connsiteY16" fmla="*/ 240838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4552 w 609545"/>
              <a:gd name="connsiteY3" fmla="*/ 156463 h 413007"/>
              <a:gd name="connsiteX4" fmla="*/ 142929 w 609545"/>
              <a:gd name="connsiteY4" fmla="*/ 302322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2205 w 609545"/>
              <a:gd name="connsiteY11" fmla="*/ 77039 h 413007"/>
              <a:gd name="connsiteX12" fmla="*/ 410342 w 609545"/>
              <a:gd name="connsiteY12" fmla="*/ 317519 h 413007"/>
              <a:gd name="connsiteX13" fmla="*/ 443460 w 609545"/>
              <a:gd name="connsiteY13" fmla="*/ 143233 h 413007"/>
              <a:gd name="connsiteX14" fmla="*/ 479260 w 609545"/>
              <a:gd name="connsiteY14" fmla="*/ 282408 h 413007"/>
              <a:gd name="connsiteX15" fmla="*/ 490045 w 609545"/>
              <a:gd name="connsiteY15" fmla="*/ 196759 h 413007"/>
              <a:gd name="connsiteX16" fmla="*/ 511175 w 609545"/>
              <a:gd name="connsiteY16" fmla="*/ 240838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4552 w 609545"/>
              <a:gd name="connsiteY3" fmla="*/ 156463 h 413007"/>
              <a:gd name="connsiteX4" fmla="*/ 142929 w 609545"/>
              <a:gd name="connsiteY4" fmla="*/ 302322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2205 w 609545"/>
              <a:gd name="connsiteY11" fmla="*/ 77039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0045 w 609545"/>
              <a:gd name="connsiteY15" fmla="*/ 196759 h 413007"/>
              <a:gd name="connsiteX16" fmla="*/ 511175 w 609545"/>
              <a:gd name="connsiteY16" fmla="*/ 240838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4552 w 609545"/>
              <a:gd name="connsiteY3" fmla="*/ 156463 h 413007"/>
              <a:gd name="connsiteX4" fmla="*/ 142929 w 609545"/>
              <a:gd name="connsiteY4" fmla="*/ 302322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2205 w 609545"/>
              <a:gd name="connsiteY11" fmla="*/ 77039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3767 w 609545"/>
              <a:gd name="connsiteY15" fmla="*/ 185132 h 413007"/>
              <a:gd name="connsiteX16" fmla="*/ 511175 w 609545"/>
              <a:gd name="connsiteY16" fmla="*/ 240838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4552 w 609545"/>
              <a:gd name="connsiteY3" fmla="*/ 156463 h 413007"/>
              <a:gd name="connsiteX4" fmla="*/ 142929 w 609545"/>
              <a:gd name="connsiteY4" fmla="*/ 302322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2205 w 609545"/>
              <a:gd name="connsiteY11" fmla="*/ 77039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3767 w 609545"/>
              <a:gd name="connsiteY15" fmla="*/ 185132 h 413007"/>
              <a:gd name="connsiteX16" fmla="*/ 520481 w 609545"/>
              <a:gd name="connsiteY16" fmla="*/ 251173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2691 w 609545"/>
              <a:gd name="connsiteY3" fmla="*/ 174550 h 413007"/>
              <a:gd name="connsiteX4" fmla="*/ 142929 w 609545"/>
              <a:gd name="connsiteY4" fmla="*/ 302322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2205 w 609545"/>
              <a:gd name="connsiteY11" fmla="*/ 77039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3767 w 609545"/>
              <a:gd name="connsiteY15" fmla="*/ 185132 h 413007"/>
              <a:gd name="connsiteX16" fmla="*/ 520481 w 609545"/>
              <a:gd name="connsiteY16" fmla="*/ 251173 h 413007"/>
              <a:gd name="connsiteX17" fmla="*/ 544950 w 609545"/>
              <a:gd name="connsiteY17" fmla="*/ 222673 h 413007"/>
              <a:gd name="connsiteX18" fmla="*/ 609545 w 609545"/>
              <a:gd name="connsiteY18" fmla="*/ 223966 h 413007"/>
              <a:gd name="connsiteX0" fmla="*/ 0 w 609545"/>
              <a:gd name="connsiteY0" fmla="*/ 220090 h 416882"/>
              <a:gd name="connsiteX1" fmla="*/ 48502 w 609545"/>
              <a:gd name="connsiteY1" fmla="*/ 218799 h 416882"/>
              <a:gd name="connsiteX2" fmla="*/ 84773 w 609545"/>
              <a:gd name="connsiteY2" fmla="*/ 248423 h 416882"/>
              <a:gd name="connsiteX3" fmla="*/ 112691 w 609545"/>
              <a:gd name="connsiteY3" fmla="*/ 174550 h 416882"/>
              <a:gd name="connsiteX4" fmla="*/ 142929 w 609545"/>
              <a:gd name="connsiteY4" fmla="*/ 302322 h 416882"/>
              <a:gd name="connsiteX5" fmla="*/ 178948 w 609545"/>
              <a:gd name="connsiteY5" fmla="*/ 107335 h 416882"/>
              <a:gd name="connsiteX6" fmla="*/ 197998 w 609545"/>
              <a:gd name="connsiteY6" fmla="*/ 360687 h 416882"/>
              <a:gd name="connsiteX7" fmla="*/ 244365 w 609545"/>
              <a:gd name="connsiteY7" fmla="*/ 76428 h 416882"/>
              <a:gd name="connsiteX8" fmla="*/ 267740 w 609545"/>
              <a:gd name="connsiteY8" fmla="*/ 405171 h 416882"/>
              <a:gd name="connsiteX9" fmla="*/ 311424 w 609545"/>
              <a:gd name="connsiteY9" fmla="*/ 6160 h 416882"/>
              <a:gd name="connsiteX10" fmla="*/ 345143 w 609545"/>
              <a:gd name="connsiteY10" fmla="*/ 368210 h 416882"/>
              <a:gd name="connsiteX11" fmla="*/ 382205 w 609545"/>
              <a:gd name="connsiteY11" fmla="*/ 77039 h 416882"/>
              <a:gd name="connsiteX12" fmla="*/ 410342 w 609545"/>
              <a:gd name="connsiteY12" fmla="*/ 317519 h 416882"/>
              <a:gd name="connsiteX13" fmla="*/ 443460 w 609545"/>
              <a:gd name="connsiteY13" fmla="*/ 143233 h 416882"/>
              <a:gd name="connsiteX14" fmla="*/ 473676 w 609545"/>
              <a:gd name="connsiteY14" fmla="*/ 278532 h 416882"/>
              <a:gd name="connsiteX15" fmla="*/ 493767 w 609545"/>
              <a:gd name="connsiteY15" fmla="*/ 185132 h 416882"/>
              <a:gd name="connsiteX16" fmla="*/ 520481 w 609545"/>
              <a:gd name="connsiteY16" fmla="*/ 251173 h 416882"/>
              <a:gd name="connsiteX17" fmla="*/ 544950 w 609545"/>
              <a:gd name="connsiteY17" fmla="*/ 222673 h 416882"/>
              <a:gd name="connsiteX18" fmla="*/ 609545 w 609545"/>
              <a:gd name="connsiteY18" fmla="*/ 223966 h 416882"/>
              <a:gd name="connsiteX0" fmla="*/ 0 w 609545"/>
              <a:gd name="connsiteY0" fmla="*/ 220090 h 414298"/>
              <a:gd name="connsiteX1" fmla="*/ 48502 w 609545"/>
              <a:gd name="connsiteY1" fmla="*/ 218799 h 414298"/>
              <a:gd name="connsiteX2" fmla="*/ 84773 w 609545"/>
              <a:gd name="connsiteY2" fmla="*/ 248423 h 414298"/>
              <a:gd name="connsiteX3" fmla="*/ 112691 w 609545"/>
              <a:gd name="connsiteY3" fmla="*/ 174550 h 414298"/>
              <a:gd name="connsiteX4" fmla="*/ 142929 w 609545"/>
              <a:gd name="connsiteY4" fmla="*/ 302322 h 414298"/>
              <a:gd name="connsiteX5" fmla="*/ 178948 w 609545"/>
              <a:gd name="connsiteY5" fmla="*/ 107335 h 414298"/>
              <a:gd name="connsiteX6" fmla="*/ 197998 w 609545"/>
              <a:gd name="connsiteY6" fmla="*/ 360687 h 414298"/>
              <a:gd name="connsiteX7" fmla="*/ 236920 w 609545"/>
              <a:gd name="connsiteY7" fmla="*/ 60925 h 414298"/>
              <a:gd name="connsiteX8" fmla="*/ 267740 w 609545"/>
              <a:gd name="connsiteY8" fmla="*/ 405171 h 414298"/>
              <a:gd name="connsiteX9" fmla="*/ 311424 w 609545"/>
              <a:gd name="connsiteY9" fmla="*/ 6160 h 414298"/>
              <a:gd name="connsiteX10" fmla="*/ 345143 w 609545"/>
              <a:gd name="connsiteY10" fmla="*/ 368210 h 414298"/>
              <a:gd name="connsiteX11" fmla="*/ 382205 w 609545"/>
              <a:gd name="connsiteY11" fmla="*/ 77039 h 414298"/>
              <a:gd name="connsiteX12" fmla="*/ 410342 w 609545"/>
              <a:gd name="connsiteY12" fmla="*/ 317519 h 414298"/>
              <a:gd name="connsiteX13" fmla="*/ 443460 w 609545"/>
              <a:gd name="connsiteY13" fmla="*/ 143233 h 414298"/>
              <a:gd name="connsiteX14" fmla="*/ 473676 w 609545"/>
              <a:gd name="connsiteY14" fmla="*/ 278532 h 414298"/>
              <a:gd name="connsiteX15" fmla="*/ 493767 w 609545"/>
              <a:gd name="connsiteY15" fmla="*/ 185132 h 414298"/>
              <a:gd name="connsiteX16" fmla="*/ 520481 w 609545"/>
              <a:gd name="connsiteY16" fmla="*/ 251173 h 414298"/>
              <a:gd name="connsiteX17" fmla="*/ 544950 w 609545"/>
              <a:gd name="connsiteY17" fmla="*/ 222673 h 414298"/>
              <a:gd name="connsiteX18" fmla="*/ 609545 w 609545"/>
              <a:gd name="connsiteY18" fmla="*/ 223966 h 414298"/>
              <a:gd name="connsiteX0" fmla="*/ 0 w 609545"/>
              <a:gd name="connsiteY0" fmla="*/ 220090 h 414298"/>
              <a:gd name="connsiteX1" fmla="*/ 48502 w 609545"/>
              <a:gd name="connsiteY1" fmla="*/ 218799 h 414298"/>
              <a:gd name="connsiteX2" fmla="*/ 84773 w 609545"/>
              <a:gd name="connsiteY2" fmla="*/ 248423 h 414298"/>
              <a:gd name="connsiteX3" fmla="*/ 112691 w 609545"/>
              <a:gd name="connsiteY3" fmla="*/ 174550 h 414298"/>
              <a:gd name="connsiteX4" fmla="*/ 142929 w 609545"/>
              <a:gd name="connsiteY4" fmla="*/ 302322 h 414298"/>
              <a:gd name="connsiteX5" fmla="*/ 178948 w 609545"/>
              <a:gd name="connsiteY5" fmla="*/ 107335 h 414298"/>
              <a:gd name="connsiteX6" fmla="*/ 197998 w 609545"/>
              <a:gd name="connsiteY6" fmla="*/ 360687 h 414298"/>
              <a:gd name="connsiteX7" fmla="*/ 236920 w 609545"/>
              <a:gd name="connsiteY7" fmla="*/ 60925 h 414298"/>
              <a:gd name="connsiteX8" fmla="*/ 267740 w 609545"/>
              <a:gd name="connsiteY8" fmla="*/ 405171 h 414298"/>
              <a:gd name="connsiteX9" fmla="*/ 311424 w 609545"/>
              <a:gd name="connsiteY9" fmla="*/ 6160 h 414298"/>
              <a:gd name="connsiteX10" fmla="*/ 345143 w 609545"/>
              <a:gd name="connsiteY10" fmla="*/ 368210 h 414298"/>
              <a:gd name="connsiteX11" fmla="*/ 374760 w 609545"/>
              <a:gd name="connsiteY11" fmla="*/ 64120 h 414298"/>
              <a:gd name="connsiteX12" fmla="*/ 410342 w 609545"/>
              <a:gd name="connsiteY12" fmla="*/ 317519 h 414298"/>
              <a:gd name="connsiteX13" fmla="*/ 443460 w 609545"/>
              <a:gd name="connsiteY13" fmla="*/ 143233 h 414298"/>
              <a:gd name="connsiteX14" fmla="*/ 473676 w 609545"/>
              <a:gd name="connsiteY14" fmla="*/ 278532 h 414298"/>
              <a:gd name="connsiteX15" fmla="*/ 493767 w 609545"/>
              <a:gd name="connsiteY15" fmla="*/ 185132 h 414298"/>
              <a:gd name="connsiteX16" fmla="*/ 520481 w 609545"/>
              <a:gd name="connsiteY16" fmla="*/ 251173 h 414298"/>
              <a:gd name="connsiteX17" fmla="*/ 544950 w 609545"/>
              <a:gd name="connsiteY17" fmla="*/ 222673 h 414298"/>
              <a:gd name="connsiteX18" fmla="*/ 609545 w 609545"/>
              <a:gd name="connsiteY18" fmla="*/ 223966 h 414298"/>
              <a:gd name="connsiteX0" fmla="*/ 0 w 609545"/>
              <a:gd name="connsiteY0" fmla="*/ 220305 h 414513"/>
              <a:gd name="connsiteX1" fmla="*/ 48502 w 609545"/>
              <a:gd name="connsiteY1" fmla="*/ 219014 h 414513"/>
              <a:gd name="connsiteX2" fmla="*/ 84773 w 609545"/>
              <a:gd name="connsiteY2" fmla="*/ 248638 h 414513"/>
              <a:gd name="connsiteX3" fmla="*/ 112691 w 609545"/>
              <a:gd name="connsiteY3" fmla="*/ 174765 h 414513"/>
              <a:gd name="connsiteX4" fmla="*/ 142929 w 609545"/>
              <a:gd name="connsiteY4" fmla="*/ 302537 h 414513"/>
              <a:gd name="connsiteX5" fmla="*/ 178948 w 609545"/>
              <a:gd name="connsiteY5" fmla="*/ 107550 h 414513"/>
              <a:gd name="connsiteX6" fmla="*/ 197998 w 609545"/>
              <a:gd name="connsiteY6" fmla="*/ 360902 h 414513"/>
              <a:gd name="connsiteX7" fmla="*/ 236920 w 609545"/>
              <a:gd name="connsiteY7" fmla="*/ 61140 h 414513"/>
              <a:gd name="connsiteX8" fmla="*/ 267740 w 609545"/>
              <a:gd name="connsiteY8" fmla="*/ 405386 h 414513"/>
              <a:gd name="connsiteX9" fmla="*/ 311424 w 609545"/>
              <a:gd name="connsiteY9" fmla="*/ 6375 h 414513"/>
              <a:gd name="connsiteX10" fmla="*/ 347004 w 609545"/>
              <a:gd name="connsiteY10" fmla="*/ 367133 h 414513"/>
              <a:gd name="connsiteX11" fmla="*/ 374760 w 609545"/>
              <a:gd name="connsiteY11" fmla="*/ 64335 h 414513"/>
              <a:gd name="connsiteX12" fmla="*/ 410342 w 609545"/>
              <a:gd name="connsiteY12" fmla="*/ 317734 h 414513"/>
              <a:gd name="connsiteX13" fmla="*/ 443460 w 609545"/>
              <a:gd name="connsiteY13" fmla="*/ 143448 h 414513"/>
              <a:gd name="connsiteX14" fmla="*/ 473676 w 609545"/>
              <a:gd name="connsiteY14" fmla="*/ 278747 h 414513"/>
              <a:gd name="connsiteX15" fmla="*/ 493767 w 609545"/>
              <a:gd name="connsiteY15" fmla="*/ 185347 h 414513"/>
              <a:gd name="connsiteX16" fmla="*/ 520481 w 609545"/>
              <a:gd name="connsiteY16" fmla="*/ 251388 h 414513"/>
              <a:gd name="connsiteX17" fmla="*/ 544950 w 609545"/>
              <a:gd name="connsiteY17" fmla="*/ 222888 h 414513"/>
              <a:gd name="connsiteX18" fmla="*/ 609545 w 609545"/>
              <a:gd name="connsiteY18" fmla="*/ 224181 h 414513"/>
              <a:gd name="connsiteX0" fmla="*/ 0 w 609545"/>
              <a:gd name="connsiteY0" fmla="*/ 220090 h 413006"/>
              <a:gd name="connsiteX1" fmla="*/ 48502 w 609545"/>
              <a:gd name="connsiteY1" fmla="*/ 218799 h 413006"/>
              <a:gd name="connsiteX2" fmla="*/ 84773 w 609545"/>
              <a:gd name="connsiteY2" fmla="*/ 248423 h 413006"/>
              <a:gd name="connsiteX3" fmla="*/ 112691 w 609545"/>
              <a:gd name="connsiteY3" fmla="*/ 174550 h 413006"/>
              <a:gd name="connsiteX4" fmla="*/ 142929 w 609545"/>
              <a:gd name="connsiteY4" fmla="*/ 302322 h 413006"/>
              <a:gd name="connsiteX5" fmla="*/ 178948 w 609545"/>
              <a:gd name="connsiteY5" fmla="*/ 107335 h 413006"/>
              <a:gd name="connsiteX6" fmla="*/ 197998 w 609545"/>
              <a:gd name="connsiteY6" fmla="*/ 360687 h 413006"/>
              <a:gd name="connsiteX7" fmla="*/ 236920 w 609545"/>
              <a:gd name="connsiteY7" fmla="*/ 60925 h 413006"/>
              <a:gd name="connsiteX8" fmla="*/ 284491 w 609545"/>
              <a:gd name="connsiteY8" fmla="*/ 403879 h 413006"/>
              <a:gd name="connsiteX9" fmla="*/ 311424 w 609545"/>
              <a:gd name="connsiteY9" fmla="*/ 6160 h 413006"/>
              <a:gd name="connsiteX10" fmla="*/ 347004 w 609545"/>
              <a:gd name="connsiteY10" fmla="*/ 366918 h 413006"/>
              <a:gd name="connsiteX11" fmla="*/ 374760 w 609545"/>
              <a:gd name="connsiteY11" fmla="*/ 64120 h 413006"/>
              <a:gd name="connsiteX12" fmla="*/ 410342 w 609545"/>
              <a:gd name="connsiteY12" fmla="*/ 317519 h 413006"/>
              <a:gd name="connsiteX13" fmla="*/ 443460 w 609545"/>
              <a:gd name="connsiteY13" fmla="*/ 143233 h 413006"/>
              <a:gd name="connsiteX14" fmla="*/ 473676 w 609545"/>
              <a:gd name="connsiteY14" fmla="*/ 278532 h 413006"/>
              <a:gd name="connsiteX15" fmla="*/ 493767 w 609545"/>
              <a:gd name="connsiteY15" fmla="*/ 185132 h 413006"/>
              <a:gd name="connsiteX16" fmla="*/ 520481 w 609545"/>
              <a:gd name="connsiteY16" fmla="*/ 251173 h 413006"/>
              <a:gd name="connsiteX17" fmla="*/ 544950 w 609545"/>
              <a:gd name="connsiteY17" fmla="*/ 222673 h 413006"/>
              <a:gd name="connsiteX18" fmla="*/ 609545 w 609545"/>
              <a:gd name="connsiteY18" fmla="*/ 223966 h 413006"/>
              <a:gd name="connsiteX0" fmla="*/ 0 w 609545"/>
              <a:gd name="connsiteY0" fmla="*/ 220090 h 413006"/>
              <a:gd name="connsiteX1" fmla="*/ 48502 w 609545"/>
              <a:gd name="connsiteY1" fmla="*/ 218799 h 413006"/>
              <a:gd name="connsiteX2" fmla="*/ 84773 w 609545"/>
              <a:gd name="connsiteY2" fmla="*/ 248423 h 413006"/>
              <a:gd name="connsiteX3" fmla="*/ 112691 w 609545"/>
              <a:gd name="connsiteY3" fmla="*/ 174550 h 413006"/>
              <a:gd name="connsiteX4" fmla="*/ 142929 w 609545"/>
              <a:gd name="connsiteY4" fmla="*/ 302322 h 413006"/>
              <a:gd name="connsiteX5" fmla="*/ 178948 w 609545"/>
              <a:gd name="connsiteY5" fmla="*/ 107335 h 413006"/>
              <a:gd name="connsiteX6" fmla="*/ 209165 w 609545"/>
              <a:gd name="connsiteY6" fmla="*/ 350352 h 413006"/>
              <a:gd name="connsiteX7" fmla="*/ 236920 w 609545"/>
              <a:gd name="connsiteY7" fmla="*/ 60925 h 413006"/>
              <a:gd name="connsiteX8" fmla="*/ 284491 w 609545"/>
              <a:gd name="connsiteY8" fmla="*/ 403879 h 413006"/>
              <a:gd name="connsiteX9" fmla="*/ 311424 w 609545"/>
              <a:gd name="connsiteY9" fmla="*/ 6160 h 413006"/>
              <a:gd name="connsiteX10" fmla="*/ 347004 w 609545"/>
              <a:gd name="connsiteY10" fmla="*/ 366918 h 413006"/>
              <a:gd name="connsiteX11" fmla="*/ 374760 w 609545"/>
              <a:gd name="connsiteY11" fmla="*/ 64120 h 413006"/>
              <a:gd name="connsiteX12" fmla="*/ 410342 w 609545"/>
              <a:gd name="connsiteY12" fmla="*/ 317519 h 413006"/>
              <a:gd name="connsiteX13" fmla="*/ 443460 w 609545"/>
              <a:gd name="connsiteY13" fmla="*/ 143233 h 413006"/>
              <a:gd name="connsiteX14" fmla="*/ 473676 w 609545"/>
              <a:gd name="connsiteY14" fmla="*/ 278532 h 413006"/>
              <a:gd name="connsiteX15" fmla="*/ 493767 w 609545"/>
              <a:gd name="connsiteY15" fmla="*/ 185132 h 413006"/>
              <a:gd name="connsiteX16" fmla="*/ 520481 w 609545"/>
              <a:gd name="connsiteY16" fmla="*/ 251173 h 413006"/>
              <a:gd name="connsiteX17" fmla="*/ 544950 w 609545"/>
              <a:gd name="connsiteY17" fmla="*/ 222673 h 413006"/>
              <a:gd name="connsiteX18" fmla="*/ 609545 w 609545"/>
              <a:gd name="connsiteY18" fmla="*/ 223966 h 413006"/>
              <a:gd name="connsiteX0" fmla="*/ 0 w 609545"/>
              <a:gd name="connsiteY0" fmla="*/ 220090 h 413007"/>
              <a:gd name="connsiteX1" fmla="*/ 48502 w 609545"/>
              <a:gd name="connsiteY1" fmla="*/ 218799 h 413007"/>
              <a:gd name="connsiteX2" fmla="*/ 84773 w 609545"/>
              <a:gd name="connsiteY2" fmla="*/ 248423 h 413007"/>
              <a:gd name="connsiteX3" fmla="*/ 112691 w 609545"/>
              <a:gd name="connsiteY3" fmla="*/ 174550 h 413007"/>
              <a:gd name="connsiteX4" fmla="*/ 142929 w 609545"/>
              <a:gd name="connsiteY4" fmla="*/ 302322 h 413007"/>
              <a:gd name="connsiteX5" fmla="*/ 178948 w 609545"/>
              <a:gd name="connsiteY5" fmla="*/ 107335 h 413007"/>
              <a:gd name="connsiteX6" fmla="*/ 209165 w 609545"/>
              <a:gd name="connsiteY6" fmla="*/ 350352 h 413007"/>
              <a:gd name="connsiteX7" fmla="*/ 248087 w 609545"/>
              <a:gd name="connsiteY7" fmla="*/ 60925 h 413007"/>
              <a:gd name="connsiteX8" fmla="*/ 284491 w 609545"/>
              <a:gd name="connsiteY8" fmla="*/ 403879 h 413007"/>
              <a:gd name="connsiteX9" fmla="*/ 311424 w 609545"/>
              <a:gd name="connsiteY9" fmla="*/ 6160 h 413007"/>
              <a:gd name="connsiteX10" fmla="*/ 347004 w 609545"/>
              <a:gd name="connsiteY10" fmla="*/ 366918 h 413007"/>
              <a:gd name="connsiteX11" fmla="*/ 374760 w 609545"/>
              <a:gd name="connsiteY11" fmla="*/ 64120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3767 w 609545"/>
              <a:gd name="connsiteY15" fmla="*/ 185132 h 413007"/>
              <a:gd name="connsiteX16" fmla="*/ 520481 w 609545"/>
              <a:gd name="connsiteY16" fmla="*/ 251173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2691 w 609545"/>
              <a:gd name="connsiteY3" fmla="*/ 174550 h 413007"/>
              <a:gd name="connsiteX4" fmla="*/ 142929 w 609545"/>
              <a:gd name="connsiteY4" fmla="*/ 302322 h 413007"/>
              <a:gd name="connsiteX5" fmla="*/ 178948 w 609545"/>
              <a:gd name="connsiteY5" fmla="*/ 120254 h 413007"/>
              <a:gd name="connsiteX6" fmla="*/ 209165 w 609545"/>
              <a:gd name="connsiteY6" fmla="*/ 350352 h 413007"/>
              <a:gd name="connsiteX7" fmla="*/ 248087 w 609545"/>
              <a:gd name="connsiteY7" fmla="*/ 60925 h 413007"/>
              <a:gd name="connsiteX8" fmla="*/ 284491 w 609545"/>
              <a:gd name="connsiteY8" fmla="*/ 403879 h 413007"/>
              <a:gd name="connsiteX9" fmla="*/ 311424 w 609545"/>
              <a:gd name="connsiteY9" fmla="*/ 6160 h 413007"/>
              <a:gd name="connsiteX10" fmla="*/ 347004 w 609545"/>
              <a:gd name="connsiteY10" fmla="*/ 366918 h 413007"/>
              <a:gd name="connsiteX11" fmla="*/ 374760 w 609545"/>
              <a:gd name="connsiteY11" fmla="*/ 64120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3767 w 609545"/>
              <a:gd name="connsiteY15" fmla="*/ 185132 h 413007"/>
              <a:gd name="connsiteX16" fmla="*/ 520481 w 609545"/>
              <a:gd name="connsiteY16" fmla="*/ 251173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2691 w 609545"/>
              <a:gd name="connsiteY3" fmla="*/ 174550 h 413007"/>
              <a:gd name="connsiteX4" fmla="*/ 146651 w 609545"/>
              <a:gd name="connsiteY4" fmla="*/ 282943 h 413007"/>
              <a:gd name="connsiteX5" fmla="*/ 178948 w 609545"/>
              <a:gd name="connsiteY5" fmla="*/ 120254 h 413007"/>
              <a:gd name="connsiteX6" fmla="*/ 209165 w 609545"/>
              <a:gd name="connsiteY6" fmla="*/ 350352 h 413007"/>
              <a:gd name="connsiteX7" fmla="*/ 248087 w 609545"/>
              <a:gd name="connsiteY7" fmla="*/ 60925 h 413007"/>
              <a:gd name="connsiteX8" fmla="*/ 284491 w 609545"/>
              <a:gd name="connsiteY8" fmla="*/ 403879 h 413007"/>
              <a:gd name="connsiteX9" fmla="*/ 311424 w 609545"/>
              <a:gd name="connsiteY9" fmla="*/ 6160 h 413007"/>
              <a:gd name="connsiteX10" fmla="*/ 347004 w 609545"/>
              <a:gd name="connsiteY10" fmla="*/ 366918 h 413007"/>
              <a:gd name="connsiteX11" fmla="*/ 374760 w 609545"/>
              <a:gd name="connsiteY11" fmla="*/ 64120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3767 w 609545"/>
              <a:gd name="connsiteY15" fmla="*/ 185132 h 413007"/>
              <a:gd name="connsiteX16" fmla="*/ 520481 w 609545"/>
              <a:gd name="connsiteY16" fmla="*/ 251173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2691 w 609545"/>
              <a:gd name="connsiteY3" fmla="*/ 174550 h 413007"/>
              <a:gd name="connsiteX4" fmla="*/ 146651 w 609545"/>
              <a:gd name="connsiteY4" fmla="*/ 282943 h 413007"/>
              <a:gd name="connsiteX5" fmla="*/ 178948 w 609545"/>
              <a:gd name="connsiteY5" fmla="*/ 120254 h 413007"/>
              <a:gd name="connsiteX6" fmla="*/ 207304 w 609545"/>
              <a:gd name="connsiteY6" fmla="*/ 332265 h 413007"/>
              <a:gd name="connsiteX7" fmla="*/ 248087 w 609545"/>
              <a:gd name="connsiteY7" fmla="*/ 60925 h 413007"/>
              <a:gd name="connsiteX8" fmla="*/ 284491 w 609545"/>
              <a:gd name="connsiteY8" fmla="*/ 403879 h 413007"/>
              <a:gd name="connsiteX9" fmla="*/ 311424 w 609545"/>
              <a:gd name="connsiteY9" fmla="*/ 6160 h 413007"/>
              <a:gd name="connsiteX10" fmla="*/ 347004 w 609545"/>
              <a:gd name="connsiteY10" fmla="*/ 366918 h 413007"/>
              <a:gd name="connsiteX11" fmla="*/ 374760 w 609545"/>
              <a:gd name="connsiteY11" fmla="*/ 64120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3767 w 609545"/>
              <a:gd name="connsiteY15" fmla="*/ 185132 h 413007"/>
              <a:gd name="connsiteX16" fmla="*/ 520481 w 609545"/>
              <a:gd name="connsiteY16" fmla="*/ 251173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2691 w 609545"/>
              <a:gd name="connsiteY3" fmla="*/ 174550 h 413007"/>
              <a:gd name="connsiteX4" fmla="*/ 146651 w 609545"/>
              <a:gd name="connsiteY4" fmla="*/ 282943 h 413007"/>
              <a:gd name="connsiteX5" fmla="*/ 178948 w 609545"/>
              <a:gd name="connsiteY5" fmla="*/ 120254 h 413007"/>
              <a:gd name="connsiteX6" fmla="*/ 207304 w 609545"/>
              <a:gd name="connsiteY6" fmla="*/ 332265 h 413007"/>
              <a:gd name="connsiteX7" fmla="*/ 248087 w 609545"/>
              <a:gd name="connsiteY7" fmla="*/ 60925 h 413007"/>
              <a:gd name="connsiteX8" fmla="*/ 284491 w 609545"/>
              <a:gd name="connsiteY8" fmla="*/ 403879 h 413007"/>
              <a:gd name="connsiteX9" fmla="*/ 311424 w 609545"/>
              <a:gd name="connsiteY9" fmla="*/ 6160 h 413007"/>
              <a:gd name="connsiteX10" fmla="*/ 347004 w 609545"/>
              <a:gd name="connsiteY10" fmla="*/ 366918 h 413007"/>
              <a:gd name="connsiteX11" fmla="*/ 376622 w 609545"/>
              <a:gd name="connsiteY11" fmla="*/ 78331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3767 w 609545"/>
              <a:gd name="connsiteY15" fmla="*/ 185132 h 413007"/>
              <a:gd name="connsiteX16" fmla="*/ 520481 w 609545"/>
              <a:gd name="connsiteY16" fmla="*/ 251173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2691 w 609545"/>
              <a:gd name="connsiteY3" fmla="*/ 174550 h 413007"/>
              <a:gd name="connsiteX4" fmla="*/ 146651 w 609545"/>
              <a:gd name="connsiteY4" fmla="*/ 282943 h 413007"/>
              <a:gd name="connsiteX5" fmla="*/ 178948 w 609545"/>
              <a:gd name="connsiteY5" fmla="*/ 120254 h 413007"/>
              <a:gd name="connsiteX6" fmla="*/ 207304 w 609545"/>
              <a:gd name="connsiteY6" fmla="*/ 332265 h 413007"/>
              <a:gd name="connsiteX7" fmla="*/ 248087 w 609545"/>
              <a:gd name="connsiteY7" fmla="*/ 60925 h 413007"/>
              <a:gd name="connsiteX8" fmla="*/ 284491 w 609545"/>
              <a:gd name="connsiteY8" fmla="*/ 403879 h 413007"/>
              <a:gd name="connsiteX9" fmla="*/ 311424 w 609545"/>
              <a:gd name="connsiteY9" fmla="*/ 6160 h 413007"/>
              <a:gd name="connsiteX10" fmla="*/ 347004 w 609545"/>
              <a:gd name="connsiteY10" fmla="*/ 366918 h 413007"/>
              <a:gd name="connsiteX11" fmla="*/ 376622 w 609545"/>
              <a:gd name="connsiteY11" fmla="*/ 78331 h 413007"/>
              <a:gd name="connsiteX12" fmla="*/ 410342 w 609545"/>
              <a:gd name="connsiteY12" fmla="*/ 317519 h 413007"/>
              <a:gd name="connsiteX13" fmla="*/ 439738 w 609545"/>
              <a:gd name="connsiteY13" fmla="*/ 143233 h 413007"/>
              <a:gd name="connsiteX14" fmla="*/ 473676 w 609545"/>
              <a:gd name="connsiteY14" fmla="*/ 278532 h 413007"/>
              <a:gd name="connsiteX15" fmla="*/ 493767 w 609545"/>
              <a:gd name="connsiteY15" fmla="*/ 185132 h 413007"/>
              <a:gd name="connsiteX16" fmla="*/ 520481 w 609545"/>
              <a:gd name="connsiteY16" fmla="*/ 251173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2691 w 609545"/>
              <a:gd name="connsiteY3" fmla="*/ 174550 h 413007"/>
              <a:gd name="connsiteX4" fmla="*/ 146651 w 609545"/>
              <a:gd name="connsiteY4" fmla="*/ 282943 h 413007"/>
              <a:gd name="connsiteX5" fmla="*/ 178948 w 609545"/>
              <a:gd name="connsiteY5" fmla="*/ 120254 h 413007"/>
              <a:gd name="connsiteX6" fmla="*/ 207304 w 609545"/>
              <a:gd name="connsiteY6" fmla="*/ 332265 h 413007"/>
              <a:gd name="connsiteX7" fmla="*/ 248087 w 609545"/>
              <a:gd name="connsiteY7" fmla="*/ 60925 h 413007"/>
              <a:gd name="connsiteX8" fmla="*/ 284491 w 609545"/>
              <a:gd name="connsiteY8" fmla="*/ 403879 h 413007"/>
              <a:gd name="connsiteX9" fmla="*/ 311424 w 609545"/>
              <a:gd name="connsiteY9" fmla="*/ 6160 h 413007"/>
              <a:gd name="connsiteX10" fmla="*/ 347004 w 609545"/>
              <a:gd name="connsiteY10" fmla="*/ 366918 h 413007"/>
              <a:gd name="connsiteX11" fmla="*/ 376622 w 609545"/>
              <a:gd name="connsiteY11" fmla="*/ 78331 h 413007"/>
              <a:gd name="connsiteX12" fmla="*/ 410342 w 609545"/>
              <a:gd name="connsiteY12" fmla="*/ 317519 h 413007"/>
              <a:gd name="connsiteX13" fmla="*/ 439738 w 609545"/>
              <a:gd name="connsiteY13" fmla="*/ 143233 h 413007"/>
              <a:gd name="connsiteX14" fmla="*/ 473676 w 609545"/>
              <a:gd name="connsiteY14" fmla="*/ 278532 h 413007"/>
              <a:gd name="connsiteX15" fmla="*/ 495629 w 609545"/>
              <a:gd name="connsiteY15" fmla="*/ 192883 h 413007"/>
              <a:gd name="connsiteX16" fmla="*/ 520481 w 609545"/>
              <a:gd name="connsiteY16" fmla="*/ 251173 h 413007"/>
              <a:gd name="connsiteX17" fmla="*/ 544950 w 609545"/>
              <a:gd name="connsiteY17" fmla="*/ 222673 h 413007"/>
              <a:gd name="connsiteX18" fmla="*/ 609545 w 609545"/>
              <a:gd name="connsiteY18" fmla="*/ 223966 h 41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545" h="413007">
                <a:moveTo>
                  <a:pt x="0" y="220090"/>
                </a:moveTo>
                <a:cubicBezTo>
                  <a:pt x="30956" y="214137"/>
                  <a:pt x="34373" y="214077"/>
                  <a:pt x="48502" y="218799"/>
                </a:cubicBezTo>
                <a:cubicBezTo>
                  <a:pt x="62631" y="223521"/>
                  <a:pt x="74075" y="255798"/>
                  <a:pt x="84773" y="248423"/>
                </a:cubicBezTo>
                <a:cubicBezTo>
                  <a:pt x="95471" y="241048"/>
                  <a:pt x="102378" y="168797"/>
                  <a:pt x="112691" y="174550"/>
                </a:cubicBezTo>
                <a:cubicBezTo>
                  <a:pt x="123004" y="180303"/>
                  <a:pt x="135608" y="291992"/>
                  <a:pt x="146651" y="282943"/>
                </a:cubicBezTo>
                <a:cubicBezTo>
                  <a:pt x="157694" y="273894"/>
                  <a:pt x="168839" y="112034"/>
                  <a:pt x="178948" y="120254"/>
                </a:cubicBezTo>
                <a:cubicBezTo>
                  <a:pt x="189057" y="128474"/>
                  <a:pt x="195781" y="342153"/>
                  <a:pt x="207304" y="332265"/>
                </a:cubicBezTo>
                <a:cubicBezTo>
                  <a:pt x="218827" y="322377"/>
                  <a:pt x="235223" y="48989"/>
                  <a:pt x="248087" y="60925"/>
                </a:cubicBezTo>
                <a:cubicBezTo>
                  <a:pt x="260951" y="72861"/>
                  <a:pt x="273935" y="413007"/>
                  <a:pt x="284491" y="403879"/>
                </a:cubicBezTo>
                <a:cubicBezTo>
                  <a:pt x="295047" y="394752"/>
                  <a:pt x="301005" y="12320"/>
                  <a:pt x="311424" y="6160"/>
                </a:cubicBezTo>
                <a:cubicBezTo>
                  <a:pt x="321843" y="0"/>
                  <a:pt x="336138" y="354890"/>
                  <a:pt x="347004" y="366918"/>
                </a:cubicBezTo>
                <a:cubicBezTo>
                  <a:pt x="357870" y="378946"/>
                  <a:pt x="366066" y="86564"/>
                  <a:pt x="376622" y="78331"/>
                </a:cubicBezTo>
                <a:cubicBezTo>
                  <a:pt x="387178" y="70098"/>
                  <a:pt x="399823" y="306702"/>
                  <a:pt x="410342" y="317519"/>
                </a:cubicBezTo>
                <a:cubicBezTo>
                  <a:pt x="420861" y="328336"/>
                  <a:pt x="429182" y="149731"/>
                  <a:pt x="439738" y="143233"/>
                </a:cubicBezTo>
                <a:cubicBezTo>
                  <a:pt x="450294" y="136735"/>
                  <a:pt x="464361" y="270257"/>
                  <a:pt x="473676" y="278532"/>
                </a:cubicBezTo>
                <a:cubicBezTo>
                  <a:pt x="482991" y="286807"/>
                  <a:pt x="487828" y="197443"/>
                  <a:pt x="495629" y="192883"/>
                </a:cubicBezTo>
                <a:cubicBezTo>
                  <a:pt x="503430" y="188323"/>
                  <a:pt x="512261" y="246208"/>
                  <a:pt x="520481" y="251173"/>
                </a:cubicBezTo>
                <a:cubicBezTo>
                  <a:pt x="528701" y="256138"/>
                  <a:pt x="530106" y="227208"/>
                  <a:pt x="544950" y="222673"/>
                </a:cubicBezTo>
                <a:cubicBezTo>
                  <a:pt x="559794" y="218139"/>
                  <a:pt x="590098" y="222775"/>
                  <a:pt x="609545" y="223966"/>
                </a:cubicBezTo>
              </a:path>
            </a:pathLst>
          </a:custGeom>
          <a:solidFill>
            <a:schemeClr val="bg1"/>
          </a:solidFill>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defTabSz="455613">
              <a:defRPr/>
            </a:pPr>
            <a:endParaRPr lang="en-US" sz="1000" b="1" i="0">
              <a:solidFill>
                <a:srgbClr val="616365"/>
              </a:solidFill>
            </a:endParaRPr>
          </a:p>
        </p:txBody>
      </p:sp>
      <p:grpSp>
        <p:nvGrpSpPr>
          <p:cNvPr id="24" name="Group 23"/>
          <p:cNvGrpSpPr/>
          <p:nvPr/>
        </p:nvGrpSpPr>
        <p:grpSpPr>
          <a:xfrm>
            <a:off x="1809444" y="5597231"/>
            <a:ext cx="338335" cy="200921"/>
            <a:chOff x="1932884" y="3111679"/>
            <a:chExt cx="338335" cy="200921"/>
          </a:xfrm>
        </p:grpSpPr>
        <p:sp>
          <p:nvSpPr>
            <p:cNvPr id="26" name="Freeform 25"/>
            <p:cNvSpPr>
              <a:spLocks noChangeAspect="1"/>
            </p:cNvSpPr>
            <p:nvPr/>
          </p:nvSpPr>
          <p:spPr bwMode="auto">
            <a:xfrm rot="18000000">
              <a:off x="2001591" y="3042972"/>
              <a:ext cx="200921" cy="338335"/>
            </a:xfrm>
            <a:custGeom>
              <a:avLst/>
              <a:gdLst>
                <a:gd name="T0" fmla="*/ 1600 w 393700"/>
                <a:gd name="T1" fmla="*/ 325952 h 647700"/>
                <a:gd name="T2" fmla="*/ 0 w 393700"/>
                <a:gd name="T3" fmla="*/ 68706 h 647700"/>
                <a:gd name="T4" fmla="*/ 72013 w 393700"/>
                <a:gd name="T5" fmla="*/ 0 h 647700"/>
                <a:gd name="T6" fmla="*/ 128023 w 393700"/>
                <a:gd name="T7" fmla="*/ 0 h 647700"/>
                <a:gd name="T8" fmla="*/ 196836 w 393700"/>
                <a:gd name="T9" fmla="*/ 60717 h 647700"/>
                <a:gd name="T10" fmla="*/ 198436 w 393700"/>
                <a:gd name="T11" fmla="*/ 325952 h 647700"/>
                <a:gd name="T12" fmla="*/ 1600 w 393700"/>
                <a:gd name="T13" fmla="*/ 325952 h 647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700" h="647700">
                  <a:moveTo>
                    <a:pt x="3175" y="647700"/>
                  </a:moveTo>
                  <a:cubicBezTo>
                    <a:pt x="2117" y="477308"/>
                    <a:pt x="1058" y="306917"/>
                    <a:pt x="0" y="136525"/>
                  </a:cubicBezTo>
                  <a:lnTo>
                    <a:pt x="142875" y="0"/>
                  </a:lnTo>
                  <a:lnTo>
                    <a:pt x="254000" y="0"/>
                  </a:lnTo>
                  <a:lnTo>
                    <a:pt x="390525" y="120650"/>
                  </a:lnTo>
                  <a:cubicBezTo>
                    <a:pt x="391583" y="296333"/>
                    <a:pt x="392642" y="472017"/>
                    <a:pt x="393700" y="647700"/>
                  </a:cubicBezTo>
                  <a:lnTo>
                    <a:pt x="3175" y="647700"/>
                  </a:lnTo>
                  <a:close/>
                </a:path>
              </a:pathLst>
            </a:custGeom>
            <a:solidFill>
              <a:schemeClr val="bg1"/>
            </a:solidFill>
            <a:ln w="9525" cap="flat" cmpd="sng">
              <a:solidFill>
                <a:schemeClr val="accent2"/>
              </a:solidFill>
              <a:prstDash val="solid"/>
              <a:round/>
              <a:headEnd/>
              <a:tailEnd/>
            </a:ln>
            <a:effectLst/>
          </p:spPr>
          <p:txBody>
            <a:bodyPr anchor="ctr"/>
            <a:lstStyle/>
            <a:p>
              <a:endParaRPr lang="en-US"/>
            </a:p>
          </p:txBody>
        </p:sp>
        <p:sp>
          <p:nvSpPr>
            <p:cNvPr id="39" name="Oval 38"/>
            <p:cNvSpPr>
              <a:spLocks noChangeAspect="1"/>
            </p:cNvSpPr>
            <p:nvPr/>
          </p:nvSpPr>
          <p:spPr bwMode="auto">
            <a:xfrm rot="18000000">
              <a:off x="2004418" y="3136584"/>
              <a:ext cx="70362" cy="70360"/>
            </a:xfrm>
            <a:prstGeom prst="ellipse">
              <a:avLst/>
            </a:prstGeom>
            <a:ln w="12700">
              <a:solidFill>
                <a:schemeClr val="accent2"/>
              </a:solidFill>
            </a:ln>
          </p:spPr>
          <p:style>
            <a:lnRef idx="2">
              <a:schemeClr val="accent3"/>
            </a:lnRef>
            <a:fillRef idx="1">
              <a:schemeClr val="lt1"/>
            </a:fillRef>
            <a:effectRef idx="0">
              <a:schemeClr val="accent3"/>
            </a:effectRef>
            <a:fontRef idx="minor">
              <a:schemeClr val="dk1"/>
            </a:fontRef>
          </p:style>
          <p:txBody>
            <a:bodyPr anchor="ctr"/>
            <a:lstStyle/>
            <a:p>
              <a:pPr algn="ctr" defTabSz="455613">
                <a:defRPr/>
              </a:pPr>
              <a:endParaRPr lang="en-US"/>
            </a:p>
          </p:txBody>
        </p:sp>
      </p:grpSp>
    </p:spTree>
    <p:extLst>
      <p:ext uri="{BB962C8B-B14F-4D97-AF65-F5344CB8AC3E}">
        <p14:creationId xmlns:p14="http://schemas.microsoft.com/office/powerpoint/2010/main" val="33175729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Precision marketing</a:t>
            </a:r>
            <a:endParaRPr lang="en-US" dirty="0"/>
          </a:p>
        </p:txBody>
      </p:sp>
    </p:spTree>
    <p:extLst>
      <p:ext uri="{BB962C8B-B14F-4D97-AF65-F5344CB8AC3E}">
        <p14:creationId xmlns:p14="http://schemas.microsoft.com/office/powerpoint/2010/main" val="29320305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76656"/>
            <a:ext cx="8839200" cy="999744"/>
          </a:xfrm>
        </p:spPr>
        <p:txBody>
          <a:bodyPr/>
          <a:lstStyle/>
          <a:p>
            <a:r>
              <a:rPr lang="en-US" dirty="0" smtClean="0"/>
              <a:t>Plan and Activate: Reach audiences that matter</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93028317"/>
              </p:ext>
            </p:extLst>
          </p:nvPr>
        </p:nvGraphicFramePr>
        <p:xfrm>
          <a:off x="228600" y="1316766"/>
          <a:ext cx="8915399" cy="5480255"/>
        </p:xfrm>
        <a:graphic>
          <a:graphicData uri="http://schemas.openxmlformats.org/drawingml/2006/table">
            <a:tbl>
              <a:tblPr/>
              <a:tblGrid>
                <a:gridCol w="2438400"/>
                <a:gridCol w="1143000"/>
                <a:gridCol w="1143000"/>
                <a:gridCol w="1600200"/>
                <a:gridCol w="1163223"/>
                <a:gridCol w="1427576"/>
              </a:tblGrid>
              <a:tr h="604372">
                <a:tc gridSpan="6">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900" b="1" i="0" u="none" strike="noStrike" cap="none" normalizeH="0" baseline="0" dirty="0" smtClean="0">
                          <a:ln>
                            <a:noFill/>
                          </a:ln>
                          <a:solidFill>
                            <a:schemeClr val="bg1"/>
                          </a:solidFill>
                          <a:effectLst/>
                          <a:latin typeface="Calibri" pitchFamily="34" charset="0"/>
                          <a:ea typeface="ＭＳ Ｐゴシック"/>
                          <a:cs typeface="ＭＳ Ｐゴシック"/>
                        </a:rPr>
                        <a:t>Premium Data Sets</a:t>
                      </a: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803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Calibri" pitchFamily="34" charset="0"/>
                          <a:ea typeface="ＭＳ Ｐゴシック"/>
                          <a:cs typeface="ＭＳ Ｐゴシック"/>
                        </a:rPr>
                        <a:t>Segmentation</a:t>
                      </a: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Calibri" pitchFamily="34" charset="0"/>
                          <a:ea typeface="ＭＳ Ｐゴシック"/>
                          <a:cs typeface="ＭＳ Ｐゴシック"/>
                        </a:rPr>
                        <a:t>CPG/Buyer Behavior</a:t>
                      </a: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Calibri" pitchFamily="34" charset="0"/>
                        <a:ea typeface="ＭＳ Ｐゴシック"/>
                        <a:cs typeface="ＭＳ Ｐゴシック"/>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Calibri" pitchFamily="34" charset="0"/>
                          <a:ea typeface="ＭＳ Ｐゴシック"/>
                          <a:cs typeface="ＭＳ Ｐゴシック"/>
                        </a:rPr>
                        <a:t>TV Viewership</a:t>
                      </a: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83F"/>
                    </a:solidFill>
                  </a:tcPr>
                </a:tc>
                <a:tc hMerge="1">
                  <a:txBody>
                    <a:bodyPr/>
                    <a:lstStyle/>
                    <a:p>
                      <a:endParaRPr lang="en-US"/>
                    </a:p>
                  </a:txBody>
                  <a:tcPr/>
                </a:tc>
              </a:tr>
              <a:tr h="167563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ea typeface="ＭＳ Ｐゴシック"/>
                          <a:cs typeface="ＭＳ Ｐゴシック"/>
                        </a:rPr>
                        <a:t>Demographics &amp; </a:t>
                      </a:r>
                      <a:r>
                        <a:rPr kumimoji="0" lang="en-US" sz="1600" b="1" i="0" u="none" strike="noStrike" cap="none" normalizeH="0" baseline="0" dirty="0" err="1" smtClean="0">
                          <a:ln>
                            <a:noFill/>
                          </a:ln>
                          <a:solidFill>
                            <a:schemeClr val="bg1"/>
                          </a:solidFill>
                          <a:effectLst/>
                          <a:latin typeface="Calibri" pitchFamily="34" charset="0"/>
                          <a:ea typeface="ＭＳ Ｐゴシック"/>
                          <a:cs typeface="ＭＳ Ｐゴシック"/>
                        </a:rPr>
                        <a:t>Lifestage</a:t>
                      </a:r>
                      <a:r>
                        <a:rPr kumimoji="0" lang="en-US" sz="1600" b="1" i="0" u="none" strike="noStrike" cap="none" normalizeH="0" baseline="0" dirty="0" smtClean="0">
                          <a:ln>
                            <a:noFill/>
                          </a:ln>
                          <a:solidFill>
                            <a:schemeClr val="bg1"/>
                          </a:solidFill>
                          <a:effectLst/>
                          <a:latin typeface="Calibri" pitchFamily="34" charset="0"/>
                          <a:ea typeface="ＭＳ Ｐゴシック"/>
                          <a:cs typeface="ＭＳ Ｐゴシック"/>
                        </a:rPr>
                        <a:t> Information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Calibri" pitchFamily="34" charset="0"/>
                        <a:ea typeface="ＭＳ Ｐゴシック"/>
                        <a:cs typeface="ＭＳ Ｐゴシック"/>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Calibri" pitchFamily="34" charset="0"/>
                        <a:ea typeface="ＭＳ Ｐゴシック"/>
                        <a:cs typeface="ＭＳ Ｐゴシック"/>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Calibri" pitchFamily="34" charset="0"/>
                        <a:ea typeface="ＭＳ Ｐゴシック"/>
                        <a:cs typeface="ＭＳ Ｐゴシック"/>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Calibri" pitchFamily="34" charset="0"/>
                        <a:ea typeface="ＭＳ Ｐゴシック"/>
                        <a:cs typeface="ＭＳ Ｐゴシック"/>
                      </a:endParaRP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Nielsen Catalina, Nielsen Buyer Insights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1C1C1C"/>
                        </a:solidFill>
                        <a:effectLst/>
                        <a:latin typeface="Calibri"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1C1C1C"/>
                        </a:solidFill>
                        <a:effectLst/>
                        <a:latin typeface="Calibri"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1C1C1C"/>
                        </a:solidFill>
                        <a:effectLst/>
                        <a:latin typeface="Calibri"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1C1C1C"/>
                        </a:solidFill>
                        <a:effectLst/>
                        <a:latin typeface="Calibri" pitchFamily="34" charset="0"/>
                        <a:ea typeface="Calibri" pitchFamily="34" charset="0"/>
                        <a:cs typeface="Arial" pitchFamily="34" charset="0"/>
                      </a:endParaRP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1C1C1C"/>
                        </a:solidFill>
                        <a:effectLst/>
                        <a:latin typeface="Calibri" pitchFamily="34" charset="0"/>
                        <a:ea typeface="Calibri" pitchFamily="34" charset="0"/>
                        <a:cs typeface="Arial" pitchFamily="34"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bg1"/>
                          </a:solidFill>
                          <a:effectLst/>
                          <a:latin typeface="Calibri" pitchFamily="34" charset="0"/>
                          <a:ea typeface="ＭＳ Ｐゴシック"/>
                          <a:cs typeface="ＭＳ Ｐゴシック"/>
                        </a:rPr>
                        <a:t>TV Audience</a:t>
                      </a:r>
                      <a:endParaRPr kumimoji="0" lang="en-US" sz="1600" b="1" i="0" u="none" strike="noStrike" cap="none" normalizeH="0" baseline="0" dirty="0" smtClean="0">
                        <a:ln>
                          <a:noFill/>
                        </a:ln>
                        <a:solidFill>
                          <a:schemeClr val="bg1"/>
                        </a:solidFill>
                        <a:effectLst/>
                        <a:latin typeface="Calibri" pitchFamily="34" charset="0"/>
                        <a:ea typeface="ＭＳ Ｐゴシック"/>
                        <a:cs typeface="ＭＳ Ｐゴシック"/>
                      </a:endParaRP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83F"/>
                    </a:solidFill>
                  </a:tcPr>
                </a:tc>
                <a:tc hMerge="1">
                  <a:txBody>
                    <a:bodyPr/>
                    <a:lstStyle/>
                    <a:p>
                      <a:endParaRPr lang="en-US"/>
                    </a:p>
                  </a:txBody>
                  <a:tcPr/>
                </a:tc>
              </a:tr>
              <a:tr h="609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lumMod val="50000"/>
                            </a:schemeClr>
                          </a:solidFill>
                          <a:effectLst/>
                          <a:latin typeface="Calibri" pitchFamily="34" charset="0"/>
                          <a:ea typeface="ＭＳ Ｐゴシック"/>
                          <a:cs typeface="ＭＳ Ｐゴシック"/>
                        </a:rPr>
                        <a:t>Segmentation</a:t>
                      </a: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A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da-DK" sz="1600" b="1" i="0" u="none" strike="noStrike" cap="none" normalizeH="0" baseline="0" dirty="0" smtClean="0">
                          <a:ln>
                            <a:noFill/>
                          </a:ln>
                          <a:solidFill>
                            <a:schemeClr val="bg1">
                              <a:lumMod val="50000"/>
                            </a:schemeClr>
                          </a:solidFill>
                          <a:effectLst/>
                          <a:latin typeface="Calibri" pitchFamily="34" charset="0"/>
                          <a:ea typeface="ＭＳ Ｐゴシック"/>
                          <a:cs typeface="ＭＳ Ｐゴシック"/>
                        </a:rPr>
                        <a:t>Catalina FSD </a:t>
                      </a: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Lst>
                        <a:defRPr/>
                      </a:pPr>
                      <a:r>
                        <a:rPr kumimoji="0" lang="en-US" sz="1600" b="1" i="0" u="none" strike="noStrike" cap="none" normalizeH="0" baseline="0" dirty="0" smtClean="0">
                          <a:ln>
                            <a:noFill/>
                          </a:ln>
                          <a:solidFill>
                            <a:schemeClr val="bg1">
                              <a:lumMod val="50000"/>
                            </a:schemeClr>
                          </a:solidFill>
                          <a:effectLst/>
                          <a:latin typeface="Calibri" pitchFamily="34" charset="0"/>
                          <a:ea typeface="Calibri" pitchFamily="34" charset="0"/>
                          <a:cs typeface="Arial" pitchFamily="34" charset="0"/>
                        </a:rPr>
                        <a:t>Nielsen HomeScan</a:t>
                      </a:r>
                      <a:endParaRPr kumimoji="0" lang="en-US" sz="1600" b="1" i="1" u="none" strike="noStrike" cap="none" normalizeH="0" baseline="0" dirty="0" smtClean="0">
                        <a:ln>
                          <a:noFill/>
                        </a:ln>
                        <a:solidFill>
                          <a:schemeClr val="bg1">
                            <a:lumMod val="50000"/>
                          </a:schemeClr>
                        </a:solidFill>
                        <a:effectLst/>
                        <a:latin typeface="Calibri" pitchFamily="34" charset="0"/>
                        <a:ea typeface="Calibri" pitchFamily="34" charset="0"/>
                        <a:cs typeface="Arial" pitchFamily="34" charset="0"/>
                      </a:endParaRP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Lst>
                        <a:defRPr/>
                      </a:pPr>
                      <a:r>
                        <a:rPr kumimoji="0" lang="en-US" sz="1600" b="1" i="0" u="none" strike="noStrike" cap="none" normalizeH="0" baseline="0" dirty="0" smtClean="0">
                          <a:ln>
                            <a:noFill/>
                          </a:ln>
                          <a:solidFill>
                            <a:schemeClr val="bg1">
                              <a:lumMod val="50000"/>
                            </a:schemeClr>
                          </a:solidFill>
                          <a:effectLst/>
                          <a:latin typeface="Calibri" pitchFamily="34" charset="0"/>
                          <a:ea typeface="Calibri" pitchFamily="34" charset="0"/>
                          <a:cs typeface="Arial" pitchFamily="34" charset="0"/>
                        </a:rPr>
                        <a:t>Nielsen Buyer Insights</a:t>
                      </a: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lumMod val="50000"/>
                            </a:schemeClr>
                          </a:solidFill>
                          <a:effectLst/>
                          <a:latin typeface="Calibri" pitchFamily="34" charset="0"/>
                          <a:ea typeface="ＭＳ Ｐゴシック"/>
                          <a:cs typeface="ＭＳ Ｐゴシック"/>
                        </a:rPr>
                        <a:t>TV Panel</a:t>
                      </a: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bg1">
                              <a:lumMod val="50000"/>
                            </a:schemeClr>
                          </a:solidFill>
                          <a:effectLst/>
                          <a:latin typeface="Calibri" pitchFamily="34" charset="0"/>
                          <a:ea typeface="ＭＳ Ｐゴシック"/>
                          <a:cs typeface="ＭＳ Ｐゴシック"/>
                        </a:rPr>
                        <a:t>Cross Platform Homes Panel</a:t>
                      </a: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40000"/>
                        <a:lumOff val="60000"/>
                      </a:schemeClr>
                    </a:solidFill>
                  </a:tcPr>
                </a:tc>
              </a:tr>
              <a:tr h="182878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bg1"/>
                          </a:solidFill>
                          <a:effectLst/>
                          <a:latin typeface="Calibri" pitchFamily="34" charset="0"/>
                          <a:ea typeface="ＭＳ Ｐゴシック"/>
                          <a:cs typeface="ＭＳ Ｐゴシック"/>
                        </a:rPr>
                        <a:t> 66 PRIZM segments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bg1"/>
                          </a:solidFill>
                          <a:effectLst/>
                          <a:latin typeface="Calibri" pitchFamily="34" charset="0"/>
                          <a:ea typeface="ＭＳ Ｐゴシック"/>
                          <a:cs typeface="ＭＳ Ｐゴシック"/>
                        </a:rPr>
                        <a:t> 58 P$YCLE segment (financial habits)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bg1"/>
                          </a:solidFill>
                          <a:effectLst/>
                          <a:latin typeface="Calibri" pitchFamily="34" charset="0"/>
                          <a:ea typeface="ＭＳ Ｐゴシック"/>
                          <a:cs typeface="ＭＳ Ｐゴシック"/>
                        </a:rPr>
                        <a:t> 53 </a:t>
                      </a:r>
                      <a:r>
                        <a:rPr kumimoji="0" lang="en-US" sz="1600" b="0" i="0" u="none" strike="noStrike" cap="none" normalizeH="0" baseline="0" dirty="0" err="1" smtClean="0">
                          <a:ln>
                            <a:noFill/>
                          </a:ln>
                          <a:solidFill>
                            <a:schemeClr val="bg1"/>
                          </a:solidFill>
                          <a:effectLst/>
                          <a:latin typeface="Calibri" pitchFamily="34" charset="0"/>
                          <a:ea typeface="ＭＳ Ｐゴシック"/>
                          <a:cs typeface="ＭＳ Ｐゴシック"/>
                        </a:rPr>
                        <a:t>ConneXions</a:t>
                      </a:r>
                      <a:r>
                        <a:rPr kumimoji="0" lang="en-US" sz="1600" b="0" i="0" u="none" strike="noStrike" cap="none" normalizeH="0" baseline="0" dirty="0" smtClean="0">
                          <a:ln>
                            <a:noFill/>
                          </a:ln>
                          <a:solidFill>
                            <a:schemeClr val="bg1"/>
                          </a:solidFill>
                          <a:effectLst/>
                          <a:latin typeface="Calibri" pitchFamily="34" charset="0"/>
                          <a:ea typeface="ＭＳ Ｐゴシック"/>
                          <a:cs typeface="ＭＳ Ｐゴシック"/>
                        </a:rPr>
                        <a:t> segments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chemeClr val="bg1"/>
                          </a:solidFill>
                          <a:effectLst/>
                          <a:latin typeface="Calibri" pitchFamily="34" charset="0"/>
                          <a:ea typeface="ＭＳ Ｐゴシック"/>
                          <a:cs typeface="ＭＳ Ｐゴシック"/>
                        </a:rPr>
                        <a:t> Scarborough</a:t>
                      </a:r>
                      <a:endParaRPr kumimoji="0" lang="en-US" sz="1600" b="0" i="0" u="none" strike="noStrike" cap="none" normalizeH="0" baseline="0" dirty="0" smtClean="0">
                        <a:ln>
                          <a:noFill/>
                        </a:ln>
                        <a:solidFill>
                          <a:schemeClr val="bg1"/>
                        </a:solidFill>
                        <a:effectLst/>
                        <a:latin typeface="Calibri" pitchFamily="34" charset="0"/>
                        <a:ea typeface="ＭＳ Ｐゴシック"/>
                        <a:cs typeface="ＭＳ Ｐゴシック"/>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bg1"/>
                          </a:solidFill>
                          <a:effectLst/>
                          <a:latin typeface="Calibri" pitchFamily="34" charset="0"/>
                          <a:ea typeface="ＭＳ Ｐゴシック"/>
                          <a:cs typeface="ＭＳ Ｐゴシック"/>
                        </a:rPr>
                        <a:t> Virtually all U.S. households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1" i="0" u="none" strike="noStrike" cap="none" normalizeH="0" baseline="0" dirty="0" smtClean="0">
                          <a:ln>
                            <a:noFill/>
                          </a:ln>
                          <a:solidFill>
                            <a:schemeClr val="bg1"/>
                          </a:solidFill>
                          <a:effectLst/>
                          <a:latin typeface="Calibri" pitchFamily="34" charset="0"/>
                          <a:ea typeface="ＭＳ Ｐゴシック"/>
                          <a:cs typeface="ＭＳ Ｐゴシック"/>
                        </a:rPr>
                        <a:t>  </a:t>
                      </a:r>
                      <a:r>
                        <a:rPr kumimoji="0" lang="en-US" sz="1600" b="0" i="0" u="none" strike="noStrike" cap="none" normalizeH="0" baseline="0" dirty="0" smtClean="0">
                          <a:ln>
                            <a:noFill/>
                          </a:ln>
                          <a:solidFill>
                            <a:schemeClr val="bg1"/>
                          </a:solidFill>
                          <a:effectLst/>
                          <a:latin typeface="Calibri" pitchFamily="34" charset="0"/>
                          <a:ea typeface="ＭＳ Ｐゴシック"/>
                          <a:cs typeface="ＭＳ Ｐゴシック"/>
                        </a:rPr>
                        <a:t>HH, zip, DMA, etc. levels </a:t>
                      </a:r>
                      <a:endParaRPr kumimoji="0" lang="en-US" sz="1600" b="1" i="0" u="none" strike="noStrike" cap="none" normalizeH="0" baseline="0" dirty="0" smtClean="0">
                        <a:ln>
                          <a:noFill/>
                        </a:ln>
                        <a:solidFill>
                          <a:schemeClr val="bg1"/>
                        </a:solidFill>
                        <a:effectLst/>
                        <a:latin typeface="Calibri" pitchFamily="34" charset="0"/>
                        <a:ea typeface="ＭＳ Ｐゴシック"/>
                        <a:cs typeface="ＭＳ Ｐゴシック"/>
                      </a:endParaRPr>
                    </a:p>
                  </a:txBody>
                  <a:tcPr marT="60951" marB="609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p>
                      <a:pPr marL="115888" marR="0" lvl="0" indent="-115888" algn="l" defTabSz="914400" rtl="0" eaLnBrk="0" fontAlgn="base" latinLnBrk="0" hangingPunct="0">
                        <a:lnSpc>
                          <a:spcPct val="100000"/>
                        </a:lnSpc>
                        <a:spcBef>
                          <a:spcPct val="0"/>
                        </a:spcBef>
                        <a:spcAft>
                          <a:spcPct val="0"/>
                        </a:spcAft>
                        <a:buClrTx/>
                        <a:buSzTx/>
                        <a:buFont typeface="Arial" pitchFamily="34" charset="0"/>
                        <a:buChar char="•"/>
                        <a:tabLst>
                          <a:tab pos="228600" algn="l"/>
                        </a:tabLst>
                      </a:pPr>
                      <a:r>
                        <a:rPr kumimoji="0" lang="da-DK" sz="1600" b="0" i="0" u="none" strike="noStrike" cap="none" normalizeH="0" baseline="0" dirty="0" smtClean="0">
                          <a:ln>
                            <a:noFill/>
                          </a:ln>
                          <a:solidFill>
                            <a:schemeClr val="bg1"/>
                          </a:solidFill>
                          <a:effectLst/>
                          <a:latin typeface="Calibri" pitchFamily="34" charset="0"/>
                          <a:ea typeface="ＭＳ Ｐゴシック"/>
                          <a:cs typeface="ＭＳ Ｐゴシック"/>
                        </a:rPr>
                        <a:t>60MM+ shopper HH </a:t>
                      </a:r>
                    </a:p>
                    <a:p>
                      <a:pPr marL="115888" marR="0" lvl="0" indent="-115888" algn="l" defTabSz="914400" rtl="0" eaLnBrk="0" fontAlgn="base" latinLnBrk="0" hangingPunct="0">
                        <a:lnSpc>
                          <a:spcPct val="100000"/>
                        </a:lnSpc>
                        <a:spcBef>
                          <a:spcPct val="0"/>
                        </a:spcBef>
                        <a:spcAft>
                          <a:spcPct val="0"/>
                        </a:spcAft>
                        <a:buClrTx/>
                        <a:buSzTx/>
                        <a:buFont typeface="Arial" pitchFamily="34" charset="0"/>
                        <a:buChar char="•"/>
                        <a:tabLst>
                          <a:tab pos="228600" algn="l"/>
                        </a:tabLst>
                      </a:pPr>
                      <a:r>
                        <a:rPr kumimoji="0" lang="da-DK" sz="1600" b="0" i="0" u="none" strike="noStrike" cap="none" normalizeH="0" baseline="0" dirty="0" smtClean="0">
                          <a:ln>
                            <a:noFill/>
                          </a:ln>
                          <a:solidFill>
                            <a:schemeClr val="bg1"/>
                          </a:solidFill>
                          <a:effectLst/>
                          <a:latin typeface="Calibri" pitchFamily="34" charset="0"/>
                          <a:ea typeface="ＭＳ Ｐゴシック"/>
                          <a:cs typeface="ＭＳ Ｐゴシック"/>
                        </a:rPr>
                        <a:t>Leading US retailers</a:t>
                      </a:r>
                      <a:endParaRPr kumimoji="0" lang="en-US" sz="1600" b="0" i="0" u="none" strike="noStrike" cap="none" normalizeH="0" baseline="0" dirty="0" smtClean="0">
                        <a:ln>
                          <a:noFill/>
                        </a:ln>
                        <a:solidFill>
                          <a:schemeClr val="bg1"/>
                        </a:solidFill>
                        <a:effectLst/>
                        <a:latin typeface="Calibri" pitchFamily="34" charset="0"/>
                        <a:ea typeface="Calibri" pitchFamily="34" charset="0"/>
                        <a:cs typeface="Arial" pitchFamily="34" charset="0"/>
                      </a:endParaRP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115888" marR="0" lvl="0" indent="-115888" algn="l" defTabSz="914400" rtl="0" eaLnBrk="0" fontAlgn="base" latinLnBrk="0" hangingPunct="0">
                        <a:lnSpc>
                          <a:spcPct val="100000"/>
                        </a:lnSpc>
                        <a:spcBef>
                          <a:spcPct val="0"/>
                        </a:spcBef>
                        <a:spcAft>
                          <a:spcPct val="0"/>
                        </a:spcAft>
                        <a:buClrTx/>
                        <a:buSzTx/>
                        <a:buFont typeface="Arial" pitchFamily="34" charset="0"/>
                        <a:buChar char="•"/>
                        <a:tabLst>
                          <a:tab pos="228600" algn="l"/>
                        </a:tabLst>
                        <a:defRPr/>
                      </a:pPr>
                      <a:r>
                        <a:rPr kumimoji="0" lang="en-US" sz="1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100K HH panelists</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tab pos="228600" algn="l"/>
                        </a:tabLst>
                      </a:pPr>
                      <a:endParaRPr kumimoji="0" lang="en-US" sz="1600" b="0" i="0" u="none" strike="noStrike" cap="none" normalizeH="0" baseline="0" dirty="0" smtClean="0">
                        <a:ln>
                          <a:noFill/>
                        </a:ln>
                        <a:solidFill>
                          <a:schemeClr val="bg1"/>
                        </a:solidFill>
                        <a:effectLst/>
                        <a:latin typeface="Calibri" pitchFamily="34" charset="0"/>
                        <a:ea typeface="Calibri" pitchFamily="34" charset="0"/>
                        <a:cs typeface="Arial" pitchFamily="34" charset="0"/>
                      </a:endParaRP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117475" marR="0" lvl="0" indent="-117475" algn="l" defTabSz="914400" rtl="0" eaLnBrk="0" fontAlgn="base" latinLnBrk="0" hangingPunct="0">
                        <a:lnSpc>
                          <a:spcPct val="100000"/>
                        </a:lnSpc>
                        <a:spcBef>
                          <a:spcPct val="0"/>
                        </a:spcBef>
                        <a:spcAft>
                          <a:spcPct val="0"/>
                        </a:spcAft>
                        <a:buClrTx/>
                        <a:buSzTx/>
                        <a:buFont typeface="Arial" pitchFamily="34" charset="0"/>
                        <a:buChar char="•"/>
                        <a:tabLst>
                          <a:tab pos="117475" algn="l"/>
                        </a:tabLst>
                      </a:pPr>
                      <a:r>
                        <a:rPr kumimoji="0" lang="en-US" sz="1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90% of online and offline credit card transactions in the US</a:t>
                      </a: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166688" marR="0" lvl="0" indent="-166688"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bg1"/>
                          </a:solidFill>
                          <a:effectLst/>
                          <a:latin typeface="Calibri" pitchFamily="34" charset="0"/>
                          <a:ea typeface="ＭＳ Ｐゴシック"/>
                          <a:cs typeface="ＭＳ Ｐゴシック"/>
                        </a:rPr>
                        <a:t>21K HH</a:t>
                      </a:r>
                    </a:p>
                    <a:p>
                      <a:pPr marL="166688" marR="0" lvl="0" indent="-166688"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bg1"/>
                          </a:solidFill>
                          <a:effectLst/>
                          <a:latin typeface="Calibri" pitchFamily="34" charset="0"/>
                          <a:ea typeface="ＭＳ Ｐゴシック"/>
                          <a:cs typeface="ＭＳ Ｐゴシック"/>
                        </a:rPr>
                        <a:t>50K People</a:t>
                      </a:r>
                    </a:p>
                    <a:p>
                      <a:pPr marL="166688" marR="0" lvl="0" indent="-166688"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bg1"/>
                          </a:solidFill>
                          <a:effectLst/>
                          <a:latin typeface="Calibri" pitchFamily="34" charset="0"/>
                          <a:ea typeface="ＭＳ Ｐゴシック"/>
                          <a:cs typeface="ＭＳ Ｐゴシック"/>
                        </a:rPr>
                        <a:t>210 DMA’s</a:t>
                      </a: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83F"/>
                    </a:solidFill>
                  </a:tcPr>
                </a:tc>
                <a:tc>
                  <a:txBody>
                    <a:bodyPr/>
                    <a:lstStyle/>
                    <a:p>
                      <a:pPr marL="115888" marR="0" lvl="0" indent="-115888"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600" b="0" i="0" u="none" strike="noStrike" cap="none" normalizeH="0" baseline="0" dirty="0" smtClean="0">
                          <a:ln>
                            <a:noFill/>
                          </a:ln>
                          <a:solidFill>
                            <a:schemeClr val="bg1"/>
                          </a:solidFill>
                          <a:effectLst/>
                          <a:latin typeface="Calibri" pitchFamily="34" charset="0"/>
                          <a:ea typeface="ＭＳ Ｐゴシック"/>
                          <a:cs typeface="ＭＳ Ｐゴシック"/>
                        </a:rPr>
                        <a:t>~8500 HH panelists</a:t>
                      </a: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600" b="0" i="0" u="none" strike="noStrike" cap="none" normalizeH="0" baseline="0" dirty="0" smtClean="0">
                        <a:ln>
                          <a:noFill/>
                        </a:ln>
                        <a:solidFill>
                          <a:schemeClr val="bg1"/>
                        </a:solidFill>
                        <a:effectLst/>
                        <a:latin typeface="Calibri" pitchFamily="34" charset="0"/>
                        <a:ea typeface="ＭＳ Ｐゴシック"/>
                        <a:cs typeface="ＭＳ Ｐゴシック"/>
                      </a:endParaRPr>
                    </a:p>
                  </a:txBody>
                  <a:tcPr marT="60951" marB="609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83F"/>
                    </a:solidFill>
                  </a:tcPr>
                </a:tc>
              </a:tr>
            </a:tbl>
          </a:graphicData>
        </a:graphic>
      </p:graphicFrame>
      <p:pic>
        <p:nvPicPr>
          <p:cNvPr id="8" name="Picture 6" descr="audience.pn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6296" y="2978151"/>
            <a:ext cx="1051560" cy="1051560"/>
          </a:xfrm>
          <a:prstGeom prst="rect">
            <a:avLst/>
          </a:prstGeom>
          <a:noFill/>
          <a:ln w="9525">
            <a:noFill/>
            <a:miter lim="800000"/>
            <a:headEnd/>
            <a:tailEnd/>
          </a:ln>
        </p:spPr>
      </p:pic>
      <p:pic>
        <p:nvPicPr>
          <p:cNvPr id="9" name="Picture 7" descr="retail.png"/>
          <p:cNvPicPr>
            <a:picLocks/>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01440" y="2971800"/>
            <a:ext cx="1051560" cy="1051560"/>
          </a:xfrm>
          <a:prstGeom prst="rect">
            <a:avLst/>
          </a:prstGeom>
          <a:noFill/>
          <a:ln w="9525">
            <a:noFill/>
            <a:miter lim="800000"/>
            <a:headEnd/>
            <a:tailEnd/>
          </a:ln>
        </p:spPr>
      </p:pic>
      <p:pic>
        <p:nvPicPr>
          <p:cNvPr id="10" name="Picture 9" descr="DIVERSITY.png"/>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0" y="2971800"/>
            <a:ext cx="1051560" cy="1051560"/>
          </a:xfrm>
          <a:prstGeom prst="rect">
            <a:avLst/>
          </a:prstGeom>
          <a:noFill/>
          <a:ln w="9525">
            <a:noFill/>
            <a:miter lim="800000"/>
            <a:headEnd/>
            <a:tailEnd/>
          </a:ln>
        </p:spPr>
      </p:pic>
    </p:spTree>
    <p:extLst>
      <p:ext uri="{BB962C8B-B14F-4D97-AF65-F5344CB8AC3E}">
        <p14:creationId xmlns:p14="http://schemas.microsoft.com/office/powerpoint/2010/main" val="2739227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Programmatic</a:t>
            </a:r>
            <a:endParaRPr lang="en-US" dirty="0"/>
          </a:p>
        </p:txBody>
      </p:sp>
    </p:spTree>
    <p:extLst>
      <p:ext uri="{BB962C8B-B14F-4D97-AF65-F5344CB8AC3E}">
        <p14:creationId xmlns:p14="http://schemas.microsoft.com/office/powerpoint/2010/main" val="31275254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Rectangle 4"/>
          <p:cNvSpPr>
            <a:spLocks noGrp="1" noChangeArrowheads="1"/>
          </p:cNvSpPr>
          <p:nvPr>
            <p:ph type="title"/>
          </p:nvPr>
        </p:nvSpPr>
        <p:spPr>
          <a:xfrm>
            <a:off x="590550" y="584886"/>
            <a:ext cx="8045450" cy="601663"/>
          </a:xfrm>
        </p:spPr>
        <p:txBody>
          <a:bodyPr>
            <a:normAutofit fontScale="90000"/>
          </a:bodyPr>
          <a:lstStyle/>
          <a:p>
            <a:r>
              <a:rPr lang="en-US" sz="2400" b="1" dirty="0" smtClean="0"/>
              <a:t>In the Beginning, there were advertisers and publishers</a:t>
            </a:r>
            <a:r>
              <a:rPr lang="en-US" sz="2800" dirty="0" smtClean="0"/>
              <a:t/>
            </a:r>
            <a:br>
              <a:rPr lang="en-US" sz="2800" dirty="0" smtClean="0"/>
            </a:br>
            <a:endParaRPr lang="en-US" sz="1100" dirty="0" smtClean="0"/>
          </a:p>
        </p:txBody>
      </p:sp>
      <p:grpSp>
        <p:nvGrpSpPr>
          <p:cNvPr id="2" name="Group 1"/>
          <p:cNvGrpSpPr/>
          <p:nvPr/>
        </p:nvGrpSpPr>
        <p:grpSpPr>
          <a:xfrm>
            <a:off x="762000" y="1834250"/>
            <a:ext cx="8153400" cy="3321951"/>
            <a:chOff x="152400" y="1524000"/>
            <a:chExt cx="8823960" cy="3321951"/>
          </a:xfrm>
        </p:grpSpPr>
        <p:sp>
          <p:nvSpPr>
            <p:cNvPr id="26" name="Rectangle 25"/>
            <p:cNvSpPr/>
            <p:nvPr/>
          </p:nvSpPr>
          <p:spPr>
            <a:xfrm>
              <a:off x="152400" y="1524000"/>
              <a:ext cx="8823960" cy="3321951"/>
            </a:xfrm>
            <a:prstGeom prst="rect">
              <a:avLst/>
            </a:prstGeom>
            <a:solidFill>
              <a:schemeClr val="bg1"/>
            </a:solidFill>
            <a:ln w="28575">
              <a:solidFill>
                <a:schemeClr val="accent4">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59" name="Text Box 6"/>
            <p:cNvSpPr txBox="1">
              <a:spLocks noChangeArrowheads="1"/>
            </p:cNvSpPr>
            <p:nvPr/>
          </p:nvSpPr>
          <p:spPr bwMode="auto">
            <a:xfrm>
              <a:off x="1081372" y="2183725"/>
              <a:ext cx="257104" cy="369332"/>
            </a:xfrm>
            <a:prstGeom prst="rect">
              <a:avLst/>
            </a:prstGeom>
            <a:noFill/>
            <a:ln w="9525">
              <a:noFill/>
              <a:miter lim="800000"/>
              <a:headEnd/>
              <a:tailEnd/>
            </a:ln>
          </p:spPr>
          <p:txBody>
            <a:bodyPr wrap="none">
              <a:spAutoFit/>
            </a:bodyPr>
            <a:lstStyle/>
            <a:p>
              <a:pPr defTabSz="914400"/>
              <a:r>
                <a:rPr lang="en-US" i="0" dirty="0"/>
                <a:t> </a:t>
              </a:r>
            </a:p>
          </p:txBody>
        </p:sp>
        <p:sp>
          <p:nvSpPr>
            <p:cNvPr id="20" name="AutoShape 22"/>
            <p:cNvSpPr>
              <a:spLocks noChangeArrowheads="1"/>
            </p:cNvSpPr>
            <p:nvPr/>
          </p:nvSpPr>
          <p:spPr bwMode="auto">
            <a:xfrm>
              <a:off x="2533650" y="3000151"/>
              <a:ext cx="4171950" cy="330200"/>
            </a:xfrm>
            <a:prstGeom prst="homePlate">
              <a:avLst>
                <a:gd name="adj" fmla="val 137500"/>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i="0" dirty="0">
                  <a:solidFill>
                    <a:schemeClr val="bg1">
                      <a:lumMod val="50000"/>
                    </a:schemeClr>
                  </a:solidFill>
                  <a:latin typeface="+mn-lt"/>
                  <a:ea typeface="+mn-ea"/>
                </a:rPr>
                <a:t>DIRECT BUY</a:t>
              </a:r>
            </a:p>
          </p:txBody>
        </p:sp>
        <p:sp>
          <p:nvSpPr>
            <p:cNvPr id="14" name="Rectangle 5"/>
            <p:cNvSpPr>
              <a:spLocks noChangeArrowheads="1"/>
            </p:cNvSpPr>
            <p:nvPr/>
          </p:nvSpPr>
          <p:spPr bwMode="auto">
            <a:xfrm>
              <a:off x="1600200" y="1676400"/>
              <a:ext cx="533400" cy="2983602"/>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i="0" dirty="0" smtClean="0">
                  <a:solidFill>
                    <a:schemeClr val="bg1">
                      <a:lumMod val="50000"/>
                    </a:schemeClr>
                  </a:solidFill>
                </a:rPr>
                <a:t>AD SERVER</a:t>
              </a:r>
              <a:endParaRPr lang="en-US" i="0" dirty="0">
                <a:solidFill>
                  <a:schemeClr val="bg1">
                    <a:lumMod val="50000"/>
                  </a:schemeClr>
                </a:solidFill>
              </a:endParaRPr>
            </a:p>
          </p:txBody>
        </p:sp>
        <p:sp>
          <p:nvSpPr>
            <p:cNvPr id="15" name="AutoShape 14"/>
            <p:cNvSpPr>
              <a:spLocks noChangeArrowheads="1"/>
            </p:cNvSpPr>
            <p:nvPr/>
          </p:nvSpPr>
          <p:spPr bwMode="auto">
            <a:xfrm rot="16200000">
              <a:off x="1295400" y="2977701"/>
              <a:ext cx="381000"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dirty="0"/>
            </a:p>
          </p:txBody>
        </p:sp>
        <p:sp>
          <p:nvSpPr>
            <p:cNvPr id="6158" name="Rectangle 5"/>
            <p:cNvSpPr>
              <a:spLocks noChangeArrowheads="1"/>
            </p:cNvSpPr>
            <p:nvPr/>
          </p:nvSpPr>
          <p:spPr bwMode="auto">
            <a:xfrm>
              <a:off x="990600" y="1676400"/>
              <a:ext cx="533400" cy="2983602"/>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i="0" dirty="0">
                  <a:solidFill>
                    <a:schemeClr val="bg1">
                      <a:lumMod val="50000"/>
                    </a:schemeClr>
                  </a:solidFill>
                </a:rPr>
                <a:t>AGENCIES</a:t>
              </a:r>
            </a:p>
          </p:txBody>
        </p:sp>
        <p:sp>
          <p:nvSpPr>
            <p:cNvPr id="6160" name="AutoShape 14"/>
            <p:cNvSpPr>
              <a:spLocks noChangeArrowheads="1"/>
            </p:cNvSpPr>
            <p:nvPr/>
          </p:nvSpPr>
          <p:spPr bwMode="auto">
            <a:xfrm rot="16200000">
              <a:off x="685801" y="2977701"/>
              <a:ext cx="381000"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dirty="0"/>
            </a:p>
          </p:txBody>
        </p:sp>
        <p:sp>
          <p:nvSpPr>
            <p:cNvPr id="27" name="Rectangle 5"/>
            <p:cNvSpPr>
              <a:spLocks noChangeArrowheads="1"/>
            </p:cNvSpPr>
            <p:nvPr/>
          </p:nvSpPr>
          <p:spPr bwMode="auto">
            <a:xfrm>
              <a:off x="381000" y="1676400"/>
              <a:ext cx="533400" cy="2983602"/>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b="1" i="0" dirty="0" smtClean="0">
                  <a:solidFill>
                    <a:schemeClr val="bg1"/>
                  </a:solidFill>
                </a:rPr>
                <a:t>ADVERTISERS</a:t>
              </a:r>
              <a:endParaRPr lang="en-US" b="1" i="0" dirty="0">
                <a:solidFill>
                  <a:schemeClr val="bg1"/>
                </a:solidFill>
              </a:endParaRPr>
            </a:p>
          </p:txBody>
        </p:sp>
        <p:sp>
          <p:nvSpPr>
            <p:cNvPr id="16" name="Rectangle 5"/>
            <p:cNvSpPr>
              <a:spLocks noChangeArrowheads="1"/>
            </p:cNvSpPr>
            <p:nvPr/>
          </p:nvSpPr>
          <p:spPr bwMode="auto">
            <a:xfrm>
              <a:off x="8382000" y="1752600"/>
              <a:ext cx="533400" cy="2983602"/>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b="1" i="0" dirty="0" smtClean="0">
                  <a:solidFill>
                    <a:schemeClr val="bg1"/>
                  </a:solidFill>
                </a:rPr>
                <a:t>CONSUMER</a:t>
              </a:r>
              <a:endParaRPr lang="en-US" b="1" i="0" dirty="0">
                <a:solidFill>
                  <a:schemeClr val="bg1"/>
                </a:solidFill>
              </a:endParaRPr>
            </a:p>
          </p:txBody>
        </p:sp>
        <p:sp>
          <p:nvSpPr>
            <p:cNvPr id="22" name="AutoShape 14"/>
            <p:cNvSpPr>
              <a:spLocks noChangeArrowheads="1"/>
            </p:cNvSpPr>
            <p:nvPr/>
          </p:nvSpPr>
          <p:spPr bwMode="auto">
            <a:xfrm rot="16200000">
              <a:off x="8153400" y="2977702"/>
              <a:ext cx="381000"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dirty="0"/>
            </a:p>
          </p:txBody>
        </p:sp>
        <p:sp>
          <p:nvSpPr>
            <p:cNvPr id="17" name="Rectangle 5"/>
            <p:cNvSpPr>
              <a:spLocks noChangeArrowheads="1"/>
            </p:cNvSpPr>
            <p:nvPr/>
          </p:nvSpPr>
          <p:spPr bwMode="auto">
            <a:xfrm>
              <a:off x="7772400" y="1752600"/>
              <a:ext cx="533400" cy="2983602"/>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b="1" i="0" dirty="0" smtClean="0">
                  <a:solidFill>
                    <a:schemeClr val="bg1"/>
                  </a:solidFill>
                </a:rPr>
                <a:t>PUBLISHER</a:t>
              </a:r>
              <a:endParaRPr lang="en-US" b="1" i="0" dirty="0">
                <a:solidFill>
                  <a:schemeClr val="bg1"/>
                </a:solidFill>
              </a:endParaRPr>
            </a:p>
          </p:txBody>
        </p:sp>
        <p:sp>
          <p:nvSpPr>
            <p:cNvPr id="21" name="AutoShape 14"/>
            <p:cNvSpPr>
              <a:spLocks noChangeArrowheads="1"/>
            </p:cNvSpPr>
            <p:nvPr/>
          </p:nvSpPr>
          <p:spPr bwMode="auto">
            <a:xfrm rot="16200000">
              <a:off x="7543800" y="2974752"/>
              <a:ext cx="381000"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dirty="0"/>
            </a:p>
          </p:txBody>
        </p:sp>
        <p:sp>
          <p:nvSpPr>
            <p:cNvPr id="19" name="Rectangle 5"/>
            <p:cNvSpPr>
              <a:spLocks noChangeArrowheads="1"/>
            </p:cNvSpPr>
            <p:nvPr/>
          </p:nvSpPr>
          <p:spPr bwMode="auto">
            <a:xfrm>
              <a:off x="7162800" y="1752600"/>
              <a:ext cx="533400" cy="2983602"/>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i="0" dirty="0" smtClean="0">
                  <a:solidFill>
                    <a:schemeClr val="bg1">
                      <a:lumMod val="50000"/>
                    </a:schemeClr>
                  </a:solidFill>
                </a:rPr>
                <a:t>AD SERVER</a:t>
              </a:r>
              <a:endParaRPr lang="en-US" i="0" dirty="0">
                <a:solidFill>
                  <a:schemeClr val="bg1">
                    <a:lumMod val="50000"/>
                  </a:schemeClr>
                </a:solidFill>
              </a:endParaRPr>
            </a:p>
          </p:txBody>
        </p:sp>
      </p:grpSp>
    </p:spTree>
    <p:extLst>
      <p:ext uri="{BB962C8B-B14F-4D97-AF65-F5344CB8AC3E}">
        <p14:creationId xmlns:p14="http://schemas.microsoft.com/office/powerpoint/2010/main" val="37501055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Rectangle 4"/>
          <p:cNvSpPr>
            <a:spLocks noGrp="1" noChangeArrowheads="1"/>
          </p:cNvSpPr>
          <p:nvPr>
            <p:ph type="title"/>
          </p:nvPr>
        </p:nvSpPr>
        <p:spPr>
          <a:xfrm>
            <a:off x="590550" y="579438"/>
            <a:ext cx="8045450" cy="601663"/>
          </a:xfrm>
        </p:spPr>
        <p:txBody>
          <a:bodyPr>
            <a:normAutofit fontScale="90000"/>
          </a:bodyPr>
          <a:lstStyle/>
          <a:p>
            <a:r>
              <a:rPr lang="en-US" sz="2400" b="1" dirty="0" smtClean="0"/>
              <a:t>Ad Networks appeared, to aggregate inventory from multiple publishers</a:t>
            </a:r>
            <a:endParaRPr lang="en-US" sz="1100" dirty="0" smtClean="0"/>
          </a:p>
        </p:txBody>
      </p:sp>
      <p:grpSp>
        <p:nvGrpSpPr>
          <p:cNvPr id="2" name="Group 1"/>
          <p:cNvGrpSpPr/>
          <p:nvPr/>
        </p:nvGrpSpPr>
        <p:grpSpPr>
          <a:xfrm>
            <a:off x="590550" y="1828800"/>
            <a:ext cx="8385810" cy="3733800"/>
            <a:chOff x="152400" y="1524000"/>
            <a:chExt cx="8823960" cy="3733800"/>
          </a:xfrm>
        </p:grpSpPr>
        <p:sp>
          <p:nvSpPr>
            <p:cNvPr id="26" name="Rectangle 25"/>
            <p:cNvSpPr/>
            <p:nvPr/>
          </p:nvSpPr>
          <p:spPr>
            <a:xfrm>
              <a:off x="152400" y="1524000"/>
              <a:ext cx="8823960" cy="3733800"/>
            </a:xfrm>
            <a:prstGeom prst="rect">
              <a:avLst/>
            </a:prstGeom>
            <a:solidFill>
              <a:schemeClr val="bg1"/>
            </a:solidFill>
            <a:ln w="28575">
              <a:solidFill>
                <a:schemeClr val="accent4">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AutoShape 22"/>
            <p:cNvSpPr>
              <a:spLocks noChangeArrowheads="1"/>
            </p:cNvSpPr>
            <p:nvPr/>
          </p:nvSpPr>
          <p:spPr bwMode="auto">
            <a:xfrm>
              <a:off x="2533650" y="4108001"/>
              <a:ext cx="4171950" cy="330200"/>
            </a:xfrm>
            <a:prstGeom prst="homePlate">
              <a:avLst>
                <a:gd name="adj" fmla="val 137500"/>
              </a:avLst>
            </a:prstGeom>
            <a:solidFill>
              <a:srgbClr val="76B900"/>
            </a:solidFill>
            <a:ln w="6350">
              <a:solidFill>
                <a:schemeClr val="tx1"/>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b="1" i="0" dirty="0">
                  <a:solidFill>
                    <a:schemeClr val="bg1"/>
                  </a:solidFill>
                  <a:latin typeface="+mn-lt"/>
                  <a:ea typeface="+mn-ea"/>
                </a:rPr>
                <a:t>DIRECT BUY</a:t>
              </a:r>
            </a:p>
          </p:txBody>
        </p:sp>
        <p:sp>
          <p:nvSpPr>
            <p:cNvPr id="6159" name="Text Box 6"/>
            <p:cNvSpPr txBox="1">
              <a:spLocks noChangeArrowheads="1"/>
            </p:cNvSpPr>
            <p:nvPr/>
          </p:nvSpPr>
          <p:spPr bwMode="auto">
            <a:xfrm>
              <a:off x="1081373" y="3167857"/>
              <a:ext cx="249979" cy="369332"/>
            </a:xfrm>
            <a:prstGeom prst="rect">
              <a:avLst/>
            </a:prstGeom>
            <a:noFill/>
            <a:ln w="9525">
              <a:noFill/>
              <a:miter lim="800000"/>
              <a:headEnd/>
              <a:tailEnd/>
            </a:ln>
          </p:spPr>
          <p:txBody>
            <a:bodyPr wrap="none">
              <a:spAutoFit/>
            </a:bodyPr>
            <a:lstStyle/>
            <a:p>
              <a:pPr defTabSz="914400"/>
              <a:r>
                <a:rPr lang="en-US" i="0" dirty="0"/>
                <a:t> </a:t>
              </a:r>
            </a:p>
          </p:txBody>
        </p:sp>
        <p:sp>
          <p:nvSpPr>
            <p:cNvPr id="20" name="AutoShape 22"/>
            <p:cNvSpPr>
              <a:spLocks noChangeArrowheads="1"/>
            </p:cNvSpPr>
            <p:nvPr/>
          </p:nvSpPr>
          <p:spPr bwMode="auto">
            <a:xfrm>
              <a:off x="2533650" y="2387600"/>
              <a:ext cx="4171950" cy="330200"/>
            </a:xfrm>
            <a:prstGeom prst="homePlate">
              <a:avLst>
                <a:gd name="adj" fmla="val 137500"/>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i="0" dirty="0">
                  <a:solidFill>
                    <a:schemeClr val="bg1">
                      <a:lumMod val="50000"/>
                    </a:schemeClr>
                  </a:solidFill>
                  <a:latin typeface="+mn-lt"/>
                  <a:ea typeface="+mn-ea"/>
                </a:rPr>
                <a:t>DIRECT BUY</a:t>
              </a:r>
            </a:p>
          </p:txBody>
        </p:sp>
        <p:sp>
          <p:nvSpPr>
            <p:cNvPr id="14" name="Rectangle 5"/>
            <p:cNvSpPr>
              <a:spLocks noChangeArrowheads="1"/>
            </p:cNvSpPr>
            <p:nvPr/>
          </p:nvSpPr>
          <p:spPr bwMode="auto">
            <a:xfrm>
              <a:off x="1600200" y="1676400"/>
              <a:ext cx="533400" cy="3352800"/>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i="0" dirty="0" smtClean="0">
                  <a:solidFill>
                    <a:schemeClr val="bg1">
                      <a:lumMod val="50000"/>
                    </a:schemeClr>
                  </a:solidFill>
                </a:rPr>
                <a:t>AD SERVER</a:t>
              </a:r>
              <a:endParaRPr lang="en-US" i="0" dirty="0">
                <a:solidFill>
                  <a:schemeClr val="bg1">
                    <a:lumMod val="50000"/>
                  </a:schemeClr>
                </a:solidFill>
              </a:endParaRPr>
            </a:p>
          </p:txBody>
        </p:sp>
        <p:sp>
          <p:nvSpPr>
            <p:cNvPr id="15" name="AutoShape 14"/>
            <p:cNvSpPr>
              <a:spLocks noChangeArrowheads="1"/>
            </p:cNvSpPr>
            <p:nvPr/>
          </p:nvSpPr>
          <p:spPr bwMode="auto">
            <a:xfrm rot="16200000">
              <a:off x="1295400" y="3162301"/>
              <a:ext cx="381000"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dirty="0"/>
            </a:p>
          </p:txBody>
        </p:sp>
        <p:sp>
          <p:nvSpPr>
            <p:cNvPr id="6158" name="Rectangle 5"/>
            <p:cNvSpPr>
              <a:spLocks noChangeArrowheads="1"/>
            </p:cNvSpPr>
            <p:nvPr/>
          </p:nvSpPr>
          <p:spPr bwMode="auto">
            <a:xfrm>
              <a:off x="990600" y="1676400"/>
              <a:ext cx="533400" cy="3352800"/>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i="0" dirty="0">
                  <a:solidFill>
                    <a:schemeClr val="bg1">
                      <a:lumMod val="50000"/>
                    </a:schemeClr>
                  </a:solidFill>
                </a:rPr>
                <a:t>AGENCIES</a:t>
              </a:r>
            </a:p>
          </p:txBody>
        </p:sp>
        <p:sp>
          <p:nvSpPr>
            <p:cNvPr id="6160" name="AutoShape 14"/>
            <p:cNvSpPr>
              <a:spLocks noChangeArrowheads="1"/>
            </p:cNvSpPr>
            <p:nvPr/>
          </p:nvSpPr>
          <p:spPr bwMode="auto">
            <a:xfrm rot="16200000">
              <a:off x="685801" y="3162300"/>
              <a:ext cx="381000"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dirty="0"/>
            </a:p>
          </p:txBody>
        </p:sp>
        <p:sp>
          <p:nvSpPr>
            <p:cNvPr id="27" name="Rectangle 5"/>
            <p:cNvSpPr>
              <a:spLocks noChangeArrowheads="1"/>
            </p:cNvSpPr>
            <p:nvPr/>
          </p:nvSpPr>
          <p:spPr bwMode="auto">
            <a:xfrm>
              <a:off x="381000" y="1676400"/>
              <a:ext cx="533400" cy="3352800"/>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b="1" i="0" dirty="0" smtClean="0">
                  <a:solidFill>
                    <a:schemeClr val="bg1"/>
                  </a:solidFill>
                </a:rPr>
                <a:t>ADVERTISERS</a:t>
              </a:r>
              <a:endParaRPr lang="en-US" b="1" i="0" dirty="0">
                <a:solidFill>
                  <a:schemeClr val="bg1"/>
                </a:solidFill>
              </a:endParaRPr>
            </a:p>
          </p:txBody>
        </p:sp>
        <p:sp>
          <p:nvSpPr>
            <p:cNvPr id="16" name="Rectangle 5"/>
            <p:cNvSpPr>
              <a:spLocks noChangeArrowheads="1"/>
            </p:cNvSpPr>
            <p:nvPr/>
          </p:nvSpPr>
          <p:spPr bwMode="auto">
            <a:xfrm>
              <a:off x="8382000" y="1752600"/>
              <a:ext cx="533400" cy="3276600"/>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b="1" i="0" dirty="0" smtClean="0">
                  <a:solidFill>
                    <a:schemeClr val="bg1"/>
                  </a:solidFill>
                </a:rPr>
                <a:t>CONSUMER</a:t>
              </a:r>
              <a:endParaRPr lang="en-US" b="1" i="0" dirty="0">
                <a:solidFill>
                  <a:schemeClr val="bg1"/>
                </a:solidFill>
              </a:endParaRPr>
            </a:p>
          </p:txBody>
        </p:sp>
        <p:sp>
          <p:nvSpPr>
            <p:cNvPr id="22" name="AutoShape 14"/>
            <p:cNvSpPr>
              <a:spLocks noChangeArrowheads="1"/>
            </p:cNvSpPr>
            <p:nvPr/>
          </p:nvSpPr>
          <p:spPr bwMode="auto">
            <a:xfrm rot="16200000">
              <a:off x="8212537" y="2362201"/>
              <a:ext cx="262726"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dirty="0"/>
            </a:p>
          </p:txBody>
        </p:sp>
        <p:sp>
          <p:nvSpPr>
            <p:cNvPr id="17" name="Rectangle 5"/>
            <p:cNvSpPr>
              <a:spLocks noChangeArrowheads="1"/>
            </p:cNvSpPr>
            <p:nvPr/>
          </p:nvSpPr>
          <p:spPr bwMode="auto">
            <a:xfrm>
              <a:off x="7772400" y="1752600"/>
              <a:ext cx="533400" cy="1600200"/>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b="1" i="0" dirty="0" smtClean="0">
                  <a:solidFill>
                    <a:schemeClr val="bg1"/>
                  </a:solidFill>
                </a:rPr>
                <a:t>PUBLISHER</a:t>
              </a:r>
              <a:endParaRPr lang="en-US" b="1" i="0" dirty="0">
                <a:solidFill>
                  <a:schemeClr val="bg1"/>
                </a:solidFill>
              </a:endParaRPr>
            </a:p>
          </p:txBody>
        </p:sp>
        <p:sp>
          <p:nvSpPr>
            <p:cNvPr id="21" name="AutoShape 14"/>
            <p:cNvSpPr>
              <a:spLocks noChangeArrowheads="1"/>
            </p:cNvSpPr>
            <p:nvPr/>
          </p:nvSpPr>
          <p:spPr bwMode="auto">
            <a:xfrm rot="16200000">
              <a:off x="7602937" y="2362201"/>
              <a:ext cx="262726"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dirty="0"/>
            </a:p>
          </p:txBody>
        </p:sp>
        <p:sp>
          <p:nvSpPr>
            <p:cNvPr id="19" name="Rectangle 5"/>
            <p:cNvSpPr>
              <a:spLocks noChangeArrowheads="1"/>
            </p:cNvSpPr>
            <p:nvPr/>
          </p:nvSpPr>
          <p:spPr bwMode="auto">
            <a:xfrm>
              <a:off x="7162800" y="1752600"/>
              <a:ext cx="533400" cy="1600200"/>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i="0" dirty="0" smtClean="0">
                  <a:solidFill>
                    <a:schemeClr val="bg1">
                      <a:lumMod val="50000"/>
                    </a:schemeClr>
                  </a:solidFill>
                </a:rPr>
                <a:t>AD SERVER</a:t>
              </a:r>
              <a:endParaRPr lang="en-US" i="0" dirty="0">
                <a:solidFill>
                  <a:schemeClr val="bg1">
                    <a:lumMod val="50000"/>
                  </a:schemeClr>
                </a:solidFill>
              </a:endParaRPr>
            </a:p>
          </p:txBody>
        </p:sp>
        <p:sp>
          <p:nvSpPr>
            <p:cNvPr id="55" name="AutoShape 14"/>
            <p:cNvSpPr>
              <a:spLocks noChangeArrowheads="1"/>
            </p:cNvSpPr>
            <p:nvPr/>
          </p:nvSpPr>
          <p:spPr bwMode="auto">
            <a:xfrm rot="16200000">
              <a:off x="8212537" y="4131863"/>
              <a:ext cx="262726"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dirty="0"/>
            </a:p>
          </p:txBody>
        </p:sp>
        <p:sp>
          <p:nvSpPr>
            <p:cNvPr id="45" name="Rectangle 44"/>
            <p:cNvSpPr/>
            <p:nvPr/>
          </p:nvSpPr>
          <p:spPr>
            <a:xfrm>
              <a:off x="7772400" y="3505200"/>
              <a:ext cx="533400" cy="316602"/>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1100" b="1" dirty="0" smtClean="0">
                  <a:solidFill>
                    <a:schemeClr val="bg1"/>
                  </a:solidFill>
                </a:rPr>
                <a:t>Pub</a:t>
              </a:r>
            </a:p>
          </p:txBody>
        </p:sp>
        <p:sp>
          <p:nvSpPr>
            <p:cNvPr id="47" name="Rectangle 46"/>
            <p:cNvSpPr/>
            <p:nvPr/>
          </p:nvSpPr>
          <p:spPr>
            <a:xfrm>
              <a:off x="7772400" y="3810000"/>
              <a:ext cx="533400" cy="316602"/>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1100" b="1" dirty="0" smtClean="0">
                  <a:solidFill>
                    <a:schemeClr val="bg1"/>
                  </a:solidFill>
                </a:rPr>
                <a:t>Pub</a:t>
              </a:r>
            </a:p>
          </p:txBody>
        </p:sp>
        <p:sp>
          <p:nvSpPr>
            <p:cNvPr id="48" name="Rectangle 47"/>
            <p:cNvSpPr/>
            <p:nvPr/>
          </p:nvSpPr>
          <p:spPr>
            <a:xfrm>
              <a:off x="7772400" y="4114800"/>
              <a:ext cx="533400" cy="316602"/>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1100" b="1" dirty="0" smtClean="0">
                  <a:solidFill>
                    <a:schemeClr val="bg1"/>
                  </a:solidFill>
                </a:rPr>
                <a:t>Pub</a:t>
              </a:r>
            </a:p>
          </p:txBody>
        </p:sp>
        <p:sp>
          <p:nvSpPr>
            <p:cNvPr id="52" name="Rectangle 51"/>
            <p:cNvSpPr/>
            <p:nvPr/>
          </p:nvSpPr>
          <p:spPr>
            <a:xfrm>
              <a:off x="7772400" y="4419600"/>
              <a:ext cx="533400" cy="316602"/>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1100" b="1" dirty="0" smtClean="0">
                  <a:solidFill>
                    <a:schemeClr val="bg1"/>
                  </a:solidFill>
                </a:rPr>
                <a:t>Pub</a:t>
              </a:r>
            </a:p>
          </p:txBody>
        </p:sp>
        <p:sp>
          <p:nvSpPr>
            <p:cNvPr id="53" name="Rectangle 52"/>
            <p:cNvSpPr/>
            <p:nvPr/>
          </p:nvSpPr>
          <p:spPr>
            <a:xfrm>
              <a:off x="7772400" y="4724400"/>
              <a:ext cx="533400" cy="316602"/>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1100" b="1" dirty="0" smtClean="0">
                  <a:solidFill>
                    <a:schemeClr val="bg1"/>
                  </a:solidFill>
                </a:rPr>
                <a:t>Pub</a:t>
              </a:r>
            </a:p>
          </p:txBody>
        </p:sp>
        <p:sp>
          <p:nvSpPr>
            <p:cNvPr id="56" name="AutoShape 14"/>
            <p:cNvSpPr>
              <a:spLocks noChangeArrowheads="1"/>
            </p:cNvSpPr>
            <p:nvPr/>
          </p:nvSpPr>
          <p:spPr bwMode="auto">
            <a:xfrm rot="16200000">
              <a:off x="7602937" y="4131863"/>
              <a:ext cx="262726"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dirty="0"/>
            </a:p>
          </p:txBody>
        </p:sp>
        <p:sp>
          <p:nvSpPr>
            <p:cNvPr id="49" name="Rectangle 5"/>
            <p:cNvSpPr>
              <a:spLocks noChangeArrowheads="1"/>
            </p:cNvSpPr>
            <p:nvPr/>
          </p:nvSpPr>
          <p:spPr bwMode="auto">
            <a:xfrm>
              <a:off x="7162800" y="3505200"/>
              <a:ext cx="533400" cy="1535802"/>
            </a:xfrm>
            <a:prstGeom prst="rect">
              <a:avLst/>
            </a:prstGeom>
            <a:solidFill>
              <a:srgbClr val="76B900"/>
            </a:solidFill>
            <a:ln w="28575">
              <a:solidFill>
                <a:schemeClr val="tx1"/>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a:r>
                <a:rPr lang="en-US" b="1" dirty="0" smtClean="0">
                  <a:solidFill>
                    <a:schemeClr val="bg1"/>
                  </a:solidFill>
                </a:rPr>
                <a:t>AD NETWORK</a:t>
              </a:r>
              <a:endParaRPr lang="en-US" b="1" dirty="0">
                <a:solidFill>
                  <a:schemeClr val="bg1"/>
                </a:solidFill>
              </a:endParaRPr>
            </a:p>
          </p:txBody>
        </p:sp>
      </p:grpSp>
    </p:spTree>
    <p:extLst>
      <p:ext uri="{BB962C8B-B14F-4D97-AF65-F5344CB8AC3E}">
        <p14:creationId xmlns:p14="http://schemas.microsoft.com/office/powerpoint/2010/main" val="42713377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Rectangle 4"/>
          <p:cNvSpPr>
            <a:spLocks noGrp="1" noChangeArrowheads="1"/>
          </p:cNvSpPr>
          <p:nvPr>
            <p:ph type="title"/>
          </p:nvPr>
        </p:nvSpPr>
        <p:spPr>
          <a:xfrm>
            <a:off x="590550" y="448809"/>
            <a:ext cx="8045450" cy="601663"/>
          </a:xfrm>
        </p:spPr>
        <p:txBody>
          <a:bodyPr>
            <a:normAutofit fontScale="90000"/>
          </a:bodyPr>
          <a:lstStyle/>
          <a:p>
            <a:r>
              <a:rPr lang="en-US" sz="2400" b="1" dirty="0" smtClean="0"/>
              <a:t>Demand Side Platforms (DSPs) and Exchanges are aggregating even further</a:t>
            </a:r>
            <a:endParaRPr lang="en-US" sz="1100" dirty="0" smtClean="0"/>
          </a:p>
        </p:txBody>
      </p:sp>
      <p:grpSp>
        <p:nvGrpSpPr>
          <p:cNvPr id="2" name="Group 1"/>
          <p:cNvGrpSpPr/>
          <p:nvPr/>
        </p:nvGrpSpPr>
        <p:grpSpPr>
          <a:xfrm>
            <a:off x="762000" y="1295400"/>
            <a:ext cx="8229600" cy="5181600"/>
            <a:chOff x="320040" y="1121229"/>
            <a:chExt cx="8823960" cy="5181600"/>
          </a:xfrm>
        </p:grpSpPr>
        <p:sp>
          <p:nvSpPr>
            <p:cNvPr id="26" name="Rectangle 25"/>
            <p:cNvSpPr/>
            <p:nvPr/>
          </p:nvSpPr>
          <p:spPr>
            <a:xfrm>
              <a:off x="320040" y="1121229"/>
              <a:ext cx="8823960" cy="5181600"/>
            </a:xfrm>
            <a:prstGeom prst="rect">
              <a:avLst/>
            </a:prstGeom>
            <a:solidFill>
              <a:schemeClr val="bg1"/>
            </a:solidFill>
            <a:ln w="28575">
              <a:solidFill>
                <a:schemeClr val="accent4">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AutoShape 22"/>
            <p:cNvSpPr>
              <a:spLocks noChangeArrowheads="1"/>
            </p:cNvSpPr>
            <p:nvPr/>
          </p:nvSpPr>
          <p:spPr bwMode="auto">
            <a:xfrm>
              <a:off x="2533650" y="3629030"/>
              <a:ext cx="4171950" cy="330200"/>
            </a:xfrm>
            <a:prstGeom prst="homePlate">
              <a:avLst>
                <a:gd name="adj" fmla="val 137500"/>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i="0" dirty="0">
                  <a:solidFill>
                    <a:schemeClr val="bg1">
                      <a:lumMod val="50000"/>
                    </a:schemeClr>
                  </a:solidFill>
                  <a:latin typeface="+mn-lt"/>
                  <a:ea typeface="+mn-ea"/>
                </a:rPr>
                <a:t>DIRECT BUY</a:t>
              </a:r>
            </a:p>
          </p:txBody>
        </p:sp>
        <p:sp>
          <p:nvSpPr>
            <p:cNvPr id="6159" name="Text Box 6"/>
            <p:cNvSpPr txBox="1">
              <a:spLocks noChangeArrowheads="1"/>
            </p:cNvSpPr>
            <p:nvPr/>
          </p:nvSpPr>
          <p:spPr bwMode="auto">
            <a:xfrm>
              <a:off x="1081374" y="2688886"/>
              <a:ext cx="254724" cy="369332"/>
            </a:xfrm>
            <a:prstGeom prst="rect">
              <a:avLst/>
            </a:prstGeom>
            <a:noFill/>
            <a:ln w="9525">
              <a:noFill/>
              <a:miter lim="800000"/>
              <a:headEnd/>
              <a:tailEnd/>
            </a:ln>
          </p:spPr>
          <p:txBody>
            <a:bodyPr wrap="none">
              <a:spAutoFit/>
            </a:bodyPr>
            <a:lstStyle/>
            <a:p>
              <a:pPr defTabSz="914400"/>
              <a:r>
                <a:rPr lang="en-US" i="0" dirty="0"/>
                <a:t> </a:t>
              </a:r>
            </a:p>
          </p:txBody>
        </p:sp>
        <p:sp>
          <p:nvSpPr>
            <p:cNvPr id="20" name="AutoShape 22"/>
            <p:cNvSpPr>
              <a:spLocks noChangeArrowheads="1"/>
            </p:cNvSpPr>
            <p:nvPr/>
          </p:nvSpPr>
          <p:spPr bwMode="auto">
            <a:xfrm>
              <a:off x="2533650" y="1908629"/>
              <a:ext cx="4171950" cy="330200"/>
            </a:xfrm>
            <a:prstGeom prst="homePlate">
              <a:avLst>
                <a:gd name="adj" fmla="val 137500"/>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i="0" dirty="0">
                  <a:solidFill>
                    <a:schemeClr val="bg1">
                      <a:lumMod val="50000"/>
                    </a:schemeClr>
                  </a:solidFill>
                  <a:latin typeface="+mn-lt"/>
                  <a:ea typeface="+mn-ea"/>
                </a:rPr>
                <a:t>DIRECT BUY</a:t>
              </a:r>
            </a:p>
          </p:txBody>
        </p:sp>
        <p:sp>
          <p:nvSpPr>
            <p:cNvPr id="14" name="Rectangle 5"/>
            <p:cNvSpPr>
              <a:spLocks noChangeArrowheads="1"/>
            </p:cNvSpPr>
            <p:nvPr/>
          </p:nvSpPr>
          <p:spPr bwMode="auto">
            <a:xfrm>
              <a:off x="1600200" y="1197429"/>
              <a:ext cx="533400" cy="4990214"/>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i="0" dirty="0" smtClean="0">
                  <a:solidFill>
                    <a:schemeClr val="bg1">
                      <a:lumMod val="50000"/>
                    </a:schemeClr>
                  </a:solidFill>
                </a:rPr>
                <a:t>AD SERVER</a:t>
              </a:r>
              <a:endParaRPr lang="en-US" i="0" dirty="0">
                <a:solidFill>
                  <a:schemeClr val="bg1">
                    <a:lumMod val="50000"/>
                  </a:schemeClr>
                </a:solidFill>
              </a:endParaRPr>
            </a:p>
          </p:txBody>
        </p:sp>
        <p:sp>
          <p:nvSpPr>
            <p:cNvPr id="15" name="AutoShape 14"/>
            <p:cNvSpPr>
              <a:spLocks noChangeArrowheads="1"/>
            </p:cNvSpPr>
            <p:nvPr/>
          </p:nvSpPr>
          <p:spPr bwMode="auto">
            <a:xfrm rot="16200000">
              <a:off x="1295400" y="3502037"/>
              <a:ext cx="381000"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dirty="0"/>
            </a:p>
          </p:txBody>
        </p:sp>
        <p:sp>
          <p:nvSpPr>
            <p:cNvPr id="6158" name="Rectangle 5"/>
            <p:cNvSpPr>
              <a:spLocks noChangeArrowheads="1"/>
            </p:cNvSpPr>
            <p:nvPr/>
          </p:nvSpPr>
          <p:spPr bwMode="auto">
            <a:xfrm>
              <a:off x="990600" y="1197429"/>
              <a:ext cx="533400" cy="4990214"/>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i="0" dirty="0">
                  <a:solidFill>
                    <a:schemeClr val="bg1">
                      <a:lumMod val="50000"/>
                    </a:schemeClr>
                  </a:solidFill>
                </a:rPr>
                <a:t>AGENCIES</a:t>
              </a:r>
            </a:p>
          </p:txBody>
        </p:sp>
        <p:sp>
          <p:nvSpPr>
            <p:cNvPr id="6160" name="AutoShape 14"/>
            <p:cNvSpPr>
              <a:spLocks noChangeArrowheads="1"/>
            </p:cNvSpPr>
            <p:nvPr/>
          </p:nvSpPr>
          <p:spPr bwMode="auto">
            <a:xfrm rot="16200000">
              <a:off x="685801" y="3502036"/>
              <a:ext cx="381000"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dirty="0"/>
            </a:p>
          </p:txBody>
        </p:sp>
        <p:sp>
          <p:nvSpPr>
            <p:cNvPr id="27" name="Rectangle 5"/>
            <p:cNvSpPr>
              <a:spLocks noChangeArrowheads="1"/>
            </p:cNvSpPr>
            <p:nvPr/>
          </p:nvSpPr>
          <p:spPr bwMode="auto">
            <a:xfrm>
              <a:off x="381000" y="1197429"/>
              <a:ext cx="533400" cy="4990214"/>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b="1" i="0" dirty="0" smtClean="0">
                  <a:solidFill>
                    <a:schemeClr val="bg1"/>
                  </a:solidFill>
                </a:rPr>
                <a:t>ADVERTISERS</a:t>
              </a:r>
              <a:endParaRPr lang="en-US" b="1" i="0" dirty="0">
                <a:solidFill>
                  <a:schemeClr val="bg1"/>
                </a:solidFill>
              </a:endParaRPr>
            </a:p>
          </p:txBody>
        </p:sp>
        <p:sp>
          <p:nvSpPr>
            <p:cNvPr id="16" name="Rectangle 5"/>
            <p:cNvSpPr>
              <a:spLocks noChangeArrowheads="1"/>
            </p:cNvSpPr>
            <p:nvPr/>
          </p:nvSpPr>
          <p:spPr bwMode="auto">
            <a:xfrm>
              <a:off x="8382000" y="1273629"/>
              <a:ext cx="533400" cy="4876800"/>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b="1" i="0" dirty="0" smtClean="0">
                  <a:solidFill>
                    <a:schemeClr val="bg1"/>
                  </a:solidFill>
                </a:rPr>
                <a:t>CONSUMER</a:t>
              </a:r>
              <a:endParaRPr lang="en-US" b="1" i="0" dirty="0">
                <a:solidFill>
                  <a:schemeClr val="bg1"/>
                </a:solidFill>
              </a:endParaRPr>
            </a:p>
          </p:txBody>
        </p:sp>
        <p:sp>
          <p:nvSpPr>
            <p:cNvPr id="22" name="AutoShape 14"/>
            <p:cNvSpPr>
              <a:spLocks noChangeArrowheads="1"/>
            </p:cNvSpPr>
            <p:nvPr/>
          </p:nvSpPr>
          <p:spPr bwMode="auto">
            <a:xfrm rot="16200000">
              <a:off x="8212537" y="1883230"/>
              <a:ext cx="262726"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dirty="0"/>
            </a:p>
          </p:txBody>
        </p:sp>
        <p:sp>
          <p:nvSpPr>
            <p:cNvPr id="17" name="Rectangle 5"/>
            <p:cNvSpPr>
              <a:spLocks noChangeArrowheads="1"/>
            </p:cNvSpPr>
            <p:nvPr/>
          </p:nvSpPr>
          <p:spPr bwMode="auto">
            <a:xfrm>
              <a:off x="7772400" y="1273629"/>
              <a:ext cx="533400" cy="1600200"/>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b="1" i="0" dirty="0" smtClean="0">
                  <a:solidFill>
                    <a:schemeClr val="bg1"/>
                  </a:solidFill>
                </a:rPr>
                <a:t>PUBLISHER</a:t>
              </a:r>
              <a:endParaRPr lang="en-US" b="1" i="0" dirty="0">
                <a:solidFill>
                  <a:schemeClr val="bg1"/>
                </a:solidFill>
              </a:endParaRPr>
            </a:p>
          </p:txBody>
        </p:sp>
        <p:sp>
          <p:nvSpPr>
            <p:cNvPr id="21" name="AutoShape 14"/>
            <p:cNvSpPr>
              <a:spLocks noChangeArrowheads="1"/>
            </p:cNvSpPr>
            <p:nvPr/>
          </p:nvSpPr>
          <p:spPr bwMode="auto">
            <a:xfrm rot="16200000">
              <a:off x="7602937" y="1883230"/>
              <a:ext cx="262726"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dirty="0"/>
            </a:p>
          </p:txBody>
        </p:sp>
        <p:sp>
          <p:nvSpPr>
            <p:cNvPr id="19" name="Rectangle 5"/>
            <p:cNvSpPr>
              <a:spLocks noChangeArrowheads="1"/>
            </p:cNvSpPr>
            <p:nvPr/>
          </p:nvSpPr>
          <p:spPr bwMode="auto">
            <a:xfrm>
              <a:off x="7162800" y="1273629"/>
              <a:ext cx="533400" cy="1600200"/>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i="0" dirty="0" smtClean="0">
                  <a:solidFill>
                    <a:schemeClr val="bg1">
                      <a:lumMod val="50000"/>
                    </a:schemeClr>
                  </a:solidFill>
                </a:rPr>
                <a:t>AD SERVER</a:t>
              </a:r>
              <a:endParaRPr lang="en-US" i="0" dirty="0">
                <a:solidFill>
                  <a:schemeClr val="bg1">
                    <a:lumMod val="50000"/>
                  </a:schemeClr>
                </a:solidFill>
              </a:endParaRPr>
            </a:p>
          </p:txBody>
        </p:sp>
        <p:sp>
          <p:nvSpPr>
            <p:cNvPr id="55" name="AutoShape 14"/>
            <p:cNvSpPr>
              <a:spLocks noChangeArrowheads="1"/>
            </p:cNvSpPr>
            <p:nvPr/>
          </p:nvSpPr>
          <p:spPr bwMode="auto">
            <a:xfrm rot="16200000">
              <a:off x="8212537" y="3652892"/>
              <a:ext cx="262726"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dirty="0"/>
            </a:p>
          </p:txBody>
        </p:sp>
        <p:sp>
          <p:nvSpPr>
            <p:cNvPr id="45" name="Rectangle 44"/>
            <p:cNvSpPr/>
            <p:nvPr/>
          </p:nvSpPr>
          <p:spPr>
            <a:xfrm>
              <a:off x="7772400" y="3026229"/>
              <a:ext cx="533400" cy="316602"/>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1100" b="1" dirty="0" smtClean="0">
                  <a:solidFill>
                    <a:schemeClr val="bg1"/>
                  </a:solidFill>
                </a:rPr>
                <a:t>Pub</a:t>
              </a:r>
            </a:p>
          </p:txBody>
        </p:sp>
        <p:sp>
          <p:nvSpPr>
            <p:cNvPr id="47" name="Rectangle 46"/>
            <p:cNvSpPr/>
            <p:nvPr/>
          </p:nvSpPr>
          <p:spPr>
            <a:xfrm>
              <a:off x="7772400" y="3331029"/>
              <a:ext cx="533400" cy="316602"/>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1100" b="1" dirty="0" smtClean="0">
                  <a:solidFill>
                    <a:schemeClr val="bg1"/>
                  </a:solidFill>
                </a:rPr>
                <a:t>Pub</a:t>
              </a:r>
            </a:p>
          </p:txBody>
        </p:sp>
        <p:sp>
          <p:nvSpPr>
            <p:cNvPr id="48" name="Rectangle 47"/>
            <p:cNvSpPr/>
            <p:nvPr/>
          </p:nvSpPr>
          <p:spPr>
            <a:xfrm>
              <a:off x="7772400" y="3635829"/>
              <a:ext cx="533400" cy="316602"/>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1100" b="1" dirty="0" smtClean="0">
                  <a:solidFill>
                    <a:schemeClr val="bg1"/>
                  </a:solidFill>
                </a:rPr>
                <a:t>Pub</a:t>
              </a:r>
            </a:p>
          </p:txBody>
        </p:sp>
        <p:sp>
          <p:nvSpPr>
            <p:cNvPr id="52" name="Rectangle 51"/>
            <p:cNvSpPr/>
            <p:nvPr/>
          </p:nvSpPr>
          <p:spPr>
            <a:xfrm>
              <a:off x="7772400" y="3940629"/>
              <a:ext cx="533400" cy="316602"/>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1100" b="1" dirty="0" smtClean="0">
                  <a:solidFill>
                    <a:schemeClr val="bg1"/>
                  </a:solidFill>
                </a:rPr>
                <a:t>Pub</a:t>
              </a:r>
            </a:p>
          </p:txBody>
        </p:sp>
        <p:sp>
          <p:nvSpPr>
            <p:cNvPr id="53" name="Rectangle 52"/>
            <p:cNvSpPr/>
            <p:nvPr/>
          </p:nvSpPr>
          <p:spPr>
            <a:xfrm>
              <a:off x="7772400" y="4245429"/>
              <a:ext cx="533400" cy="316602"/>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1100" b="1" dirty="0" smtClean="0">
                  <a:solidFill>
                    <a:schemeClr val="bg1"/>
                  </a:solidFill>
                </a:rPr>
                <a:t>Pub</a:t>
              </a:r>
            </a:p>
          </p:txBody>
        </p:sp>
        <p:sp>
          <p:nvSpPr>
            <p:cNvPr id="56" name="AutoShape 14"/>
            <p:cNvSpPr>
              <a:spLocks noChangeArrowheads="1"/>
            </p:cNvSpPr>
            <p:nvPr/>
          </p:nvSpPr>
          <p:spPr bwMode="auto">
            <a:xfrm rot="16200000">
              <a:off x="7602937" y="3652892"/>
              <a:ext cx="262726"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dirty="0"/>
            </a:p>
          </p:txBody>
        </p:sp>
        <p:sp>
          <p:nvSpPr>
            <p:cNvPr id="49" name="Rectangle 5"/>
            <p:cNvSpPr>
              <a:spLocks noChangeArrowheads="1"/>
            </p:cNvSpPr>
            <p:nvPr/>
          </p:nvSpPr>
          <p:spPr bwMode="auto">
            <a:xfrm>
              <a:off x="7162800" y="3026229"/>
              <a:ext cx="533400" cy="1535802"/>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a:r>
                <a:rPr lang="en-US" dirty="0" smtClean="0">
                  <a:solidFill>
                    <a:schemeClr val="bg1">
                      <a:lumMod val="50000"/>
                    </a:schemeClr>
                  </a:solidFill>
                </a:rPr>
                <a:t>AD NETWORK</a:t>
              </a:r>
              <a:endParaRPr lang="en-US" dirty="0">
                <a:solidFill>
                  <a:schemeClr val="bg1">
                    <a:lumMod val="50000"/>
                  </a:schemeClr>
                </a:solidFill>
              </a:endParaRPr>
            </a:p>
          </p:txBody>
        </p:sp>
        <p:sp>
          <p:nvSpPr>
            <p:cNvPr id="29" name="AutoShape 14"/>
            <p:cNvSpPr>
              <a:spLocks noChangeArrowheads="1"/>
            </p:cNvSpPr>
            <p:nvPr/>
          </p:nvSpPr>
          <p:spPr bwMode="auto">
            <a:xfrm rot="16200000">
              <a:off x="8316887" y="4668368"/>
              <a:ext cx="54027"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sz="700" dirty="0"/>
            </a:p>
          </p:txBody>
        </p:sp>
        <p:sp>
          <p:nvSpPr>
            <p:cNvPr id="30" name="Rectangle 29"/>
            <p:cNvSpPr/>
            <p:nvPr/>
          </p:nvSpPr>
          <p:spPr>
            <a:xfrm>
              <a:off x="7772400" y="4690827"/>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31" name="Rectangle 30"/>
            <p:cNvSpPr/>
            <p:nvPr/>
          </p:nvSpPr>
          <p:spPr>
            <a:xfrm>
              <a:off x="7772400" y="4753506"/>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32" name="Rectangle 31"/>
            <p:cNvSpPr/>
            <p:nvPr/>
          </p:nvSpPr>
          <p:spPr>
            <a:xfrm>
              <a:off x="7772400" y="4816185"/>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33" name="Rectangle 32"/>
            <p:cNvSpPr/>
            <p:nvPr/>
          </p:nvSpPr>
          <p:spPr>
            <a:xfrm>
              <a:off x="7772400" y="4878863"/>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34" name="Rectangle 33"/>
            <p:cNvSpPr/>
            <p:nvPr/>
          </p:nvSpPr>
          <p:spPr>
            <a:xfrm>
              <a:off x="7772400" y="4941542"/>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35" name="AutoShape 14"/>
            <p:cNvSpPr>
              <a:spLocks noChangeArrowheads="1"/>
            </p:cNvSpPr>
            <p:nvPr/>
          </p:nvSpPr>
          <p:spPr bwMode="auto">
            <a:xfrm rot="16200000">
              <a:off x="7707287" y="4668368"/>
              <a:ext cx="54027" cy="381000"/>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sz="700" dirty="0"/>
            </a:p>
          </p:txBody>
        </p:sp>
        <p:sp>
          <p:nvSpPr>
            <p:cNvPr id="36" name="Rectangle 5"/>
            <p:cNvSpPr>
              <a:spLocks noChangeArrowheads="1"/>
            </p:cNvSpPr>
            <p:nvPr/>
          </p:nvSpPr>
          <p:spPr bwMode="auto">
            <a:xfrm>
              <a:off x="7162800" y="4690827"/>
              <a:ext cx="533400" cy="31582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a:r>
                <a:rPr lang="en-US" sz="700" dirty="0" smtClean="0">
                  <a:solidFill>
                    <a:schemeClr val="bg1">
                      <a:lumMod val="50000"/>
                    </a:schemeClr>
                  </a:solidFill>
                </a:rPr>
                <a:t>AD NETWORK</a:t>
              </a:r>
              <a:endParaRPr lang="en-US" sz="700" dirty="0">
                <a:solidFill>
                  <a:schemeClr val="bg1">
                    <a:lumMod val="50000"/>
                  </a:schemeClr>
                </a:solidFill>
              </a:endParaRPr>
            </a:p>
          </p:txBody>
        </p:sp>
        <p:sp>
          <p:nvSpPr>
            <p:cNvPr id="38" name="AutoShape 14"/>
            <p:cNvSpPr>
              <a:spLocks noChangeArrowheads="1"/>
            </p:cNvSpPr>
            <p:nvPr/>
          </p:nvSpPr>
          <p:spPr bwMode="auto">
            <a:xfrm rot="16200000">
              <a:off x="8316887" y="5016919"/>
              <a:ext cx="54027"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sz="700" dirty="0"/>
            </a:p>
          </p:txBody>
        </p:sp>
        <p:sp>
          <p:nvSpPr>
            <p:cNvPr id="39" name="Rectangle 38"/>
            <p:cNvSpPr/>
            <p:nvPr/>
          </p:nvSpPr>
          <p:spPr>
            <a:xfrm>
              <a:off x="7772400" y="5039378"/>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40" name="Rectangle 39"/>
            <p:cNvSpPr/>
            <p:nvPr/>
          </p:nvSpPr>
          <p:spPr>
            <a:xfrm>
              <a:off x="7772400" y="5102057"/>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41" name="Rectangle 40"/>
            <p:cNvSpPr/>
            <p:nvPr/>
          </p:nvSpPr>
          <p:spPr>
            <a:xfrm>
              <a:off x="7772400" y="5164736"/>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42" name="Rectangle 41"/>
            <p:cNvSpPr/>
            <p:nvPr/>
          </p:nvSpPr>
          <p:spPr>
            <a:xfrm>
              <a:off x="7772400" y="5227414"/>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43" name="Rectangle 42"/>
            <p:cNvSpPr/>
            <p:nvPr/>
          </p:nvSpPr>
          <p:spPr>
            <a:xfrm>
              <a:off x="7772400" y="5290093"/>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44" name="AutoShape 14"/>
            <p:cNvSpPr>
              <a:spLocks noChangeArrowheads="1"/>
            </p:cNvSpPr>
            <p:nvPr/>
          </p:nvSpPr>
          <p:spPr bwMode="auto">
            <a:xfrm rot="16200000">
              <a:off x="7707287" y="5016919"/>
              <a:ext cx="54027" cy="381000"/>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sz="700" dirty="0"/>
            </a:p>
          </p:txBody>
        </p:sp>
        <p:sp>
          <p:nvSpPr>
            <p:cNvPr id="46" name="Rectangle 5"/>
            <p:cNvSpPr>
              <a:spLocks noChangeArrowheads="1"/>
            </p:cNvSpPr>
            <p:nvPr/>
          </p:nvSpPr>
          <p:spPr bwMode="auto">
            <a:xfrm>
              <a:off x="7162800" y="5039378"/>
              <a:ext cx="533400" cy="31582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a:r>
                <a:rPr lang="en-US" sz="700" dirty="0" smtClean="0">
                  <a:solidFill>
                    <a:schemeClr val="bg1">
                      <a:lumMod val="50000"/>
                    </a:schemeClr>
                  </a:solidFill>
                </a:rPr>
                <a:t>AD NETWORK</a:t>
              </a:r>
              <a:endParaRPr lang="en-US" sz="700" dirty="0">
                <a:solidFill>
                  <a:schemeClr val="bg1">
                    <a:lumMod val="50000"/>
                  </a:schemeClr>
                </a:solidFill>
              </a:endParaRPr>
            </a:p>
          </p:txBody>
        </p:sp>
        <p:sp>
          <p:nvSpPr>
            <p:cNvPr id="66" name="AutoShape 14"/>
            <p:cNvSpPr>
              <a:spLocks noChangeArrowheads="1"/>
            </p:cNvSpPr>
            <p:nvPr/>
          </p:nvSpPr>
          <p:spPr bwMode="auto">
            <a:xfrm rot="16200000">
              <a:off x="8316887" y="5387398"/>
              <a:ext cx="54027"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sz="700" dirty="0"/>
            </a:p>
          </p:txBody>
        </p:sp>
        <p:sp>
          <p:nvSpPr>
            <p:cNvPr id="67" name="Rectangle 66"/>
            <p:cNvSpPr/>
            <p:nvPr/>
          </p:nvSpPr>
          <p:spPr>
            <a:xfrm>
              <a:off x="7772400" y="5409857"/>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68" name="Rectangle 67"/>
            <p:cNvSpPr/>
            <p:nvPr/>
          </p:nvSpPr>
          <p:spPr>
            <a:xfrm>
              <a:off x="7772400" y="5472536"/>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69" name="Rectangle 68"/>
            <p:cNvSpPr/>
            <p:nvPr/>
          </p:nvSpPr>
          <p:spPr>
            <a:xfrm>
              <a:off x="7772400" y="5535215"/>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70" name="Rectangle 69"/>
            <p:cNvSpPr/>
            <p:nvPr/>
          </p:nvSpPr>
          <p:spPr>
            <a:xfrm>
              <a:off x="7772400" y="5597893"/>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71" name="Rectangle 70"/>
            <p:cNvSpPr/>
            <p:nvPr/>
          </p:nvSpPr>
          <p:spPr>
            <a:xfrm>
              <a:off x="7772400" y="5660572"/>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72" name="AutoShape 14"/>
            <p:cNvSpPr>
              <a:spLocks noChangeArrowheads="1"/>
            </p:cNvSpPr>
            <p:nvPr/>
          </p:nvSpPr>
          <p:spPr bwMode="auto">
            <a:xfrm rot="16200000">
              <a:off x="7707287" y="5387398"/>
              <a:ext cx="54027" cy="381000"/>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sz="700" dirty="0"/>
            </a:p>
          </p:txBody>
        </p:sp>
        <p:sp>
          <p:nvSpPr>
            <p:cNvPr id="73" name="Rectangle 5"/>
            <p:cNvSpPr>
              <a:spLocks noChangeArrowheads="1"/>
            </p:cNvSpPr>
            <p:nvPr/>
          </p:nvSpPr>
          <p:spPr bwMode="auto">
            <a:xfrm>
              <a:off x="7162800" y="5409857"/>
              <a:ext cx="533400" cy="31582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a:r>
                <a:rPr lang="en-US" sz="700" dirty="0" smtClean="0">
                  <a:solidFill>
                    <a:schemeClr val="bg1">
                      <a:lumMod val="50000"/>
                    </a:schemeClr>
                  </a:solidFill>
                </a:rPr>
                <a:t>AD NETWORK</a:t>
              </a:r>
              <a:endParaRPr lang="en-US" sz="700" dirty="0">
                <a:solidFill>
                  <a:schemeClr val="bg1">
                    <a:lumMod val="50000"/>
                  </a:schemeClr>
                </a:solidFill>
              </a:endParaRPr>
            </a:p>
          </p:txBody>
        </p:sp>
        <p:sp>
          <p:nvSpPr>
            <p:cNvPr id="58" name="AutoShape 14"/>
            <p:cNvSpPr>
              <a:spLocks noChangeArrowheads="1"/>
            </p:cNvSpPr>
            <p:nvPr/>
          </p:nvSpPr>
          <p:spPr bwMode="auto">
            <a:xfrm rot="16200000">
              <a:off x="8316887" y="5735949"/>
              <a:ext cx="54027" cy="381000"/>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sz="700" dirty="0"/>
            </a:p>
          </p:txBody>
        </p:sp>
        <p:sp>
          <p:nvSpPr>
            <p:cNvPr id="59" name="Rectangle 58"/>
            <p:cNvSpPr/>
            <p:nvPr/>
          </p:nvSpPr>
          <p:spPr>
            <a:xfrm>
              <a:off x="7772400" y="5758408"/>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60" name="Rectangle 59"/>
            <p:cNvSpPr/>
            <p:nvPr/>
          </p:nvSpPr>
          <p:spPr>
            <a:xfrm>
              <a:off x="7772400" y="5821087"/>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61" name="Rectangle 60"/>
            <p:cNvSpPr/>
            <p:nvPr/>
          </p:nvSpPr>
          <p:spPr>
            <a:xfrm>
              <a:off x="7772400" y="5883766"/>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62" name="Rectangle 61"/>
            <p:cNvSpPr/>
            <p:nvPr/>
          </p:nvSpPr>
          <p:spPr>
            <a:xfrm>
              <a:off x="7772400" y="5946444"/>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63" name="Rectangle 62"/>
            <p:cNvSpPr/>
            <p:nvPr/>
          </p:nvSpPr>
          <p:spPr>
            <a:xfrm>
              <a:off x="7772400" y="6009123"/>
              <a:ext cx="533400" cy="65106"/>
            </a:xfrm>
            <a:prstGeom prst="rect">
              <a:avLst/>
            </a:prstGeom>
            <a:solidFill>
              <a:srgbClr val="002774"/>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horz" anchor="ctr"/>
            <a:lstStyle/>
            <a:p>
              <a:pPr algn="ctr"/>
              <a:r>
                <a:rPr lang="en-US" sz="300" b="1" dirty="0" smtClean="0">
                  <a:solidFill>
                    <a:schemeClr val="bg1"/>
                  </a:solidFill>
                </a:rPr>
                <a:t>Pub</a:t>
              </a:r>
            </a:p>
          </p:txBody>
        </p:sp>
        <p:sp>
          <p:nvSpPr>
            <p:cNvPr id="64" name="AutoShape 14"/>
            <p:cNvSpPr>
              <a:spLocks noChangeArrowheads="1"/>
            </p:cNvSpPr>
            <p:nvPr/>
          </p:nvSpPr>
          <p:spPr bwMode="auto">
            <a:xfrm rot="16200000">
              <a:off x="7707287" y="5735949"/>
              <a:ext cx="54027" cy="381000"/>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sz="700" dirty="0"/>
            </a:p>
          </p:txBody>
        </p:sp>
        <p:sp>
          <p:nvSpPr>
            <p:cNvPr id="65" name="Rectangle 5"/>
            <p:cNvSpPr>
              <a:spLocks noChangeArrowheads="1"/>
            </p:cNvSpPr>
            <p:nvPr/>
          </p:nvSpPr>
          <p:spPr bwMode="auto">
            <a:xfrm>
              <a:off x="7162800" y="5758408"/>
              <a:ext cx="533400" cy="31582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a:r>
                <a:rPr lang="en-US" sz="700" dirty="0" smtClean="0">
                  <a:solidFill>
                    <a:schemeClr val="bg1">
                      <a:lumMod val="50000"/>
                    </a:schemeClr>
                  </a:solidFill>
                </a:rPr>
                <a:t>AD NETWORK</a:t>
              </a:r>
              <a:endParaRPr lang="en-US" sz="700" dirty="0">
                <a:solidFill>
                  <a:schemeClr val="bg1">
                    <a:lumMod val="50000"/>
                  </a:schemeClr>
                </a:solidFill>
              </a:endParaRPr>
            </a:p>
          </p:txBody>
        </p:sp>
        <p:sp>
          <p:nvSpPr>
            <p:cNvPr id="75" name="AutoShape 22"/>
            <p:cNvSpPr>
              <a:spLocks noChangeArrowheads="1"/>
            </p:cNvSpPr>
            <p:nvPr/>
          </p:nvSpPr>
          <p:spPr bwMode="auto">
            <a:xfrm>
              <a:off x="3200400" y="4931229"/>
              <a:ext cx="2971800" cy="685800"/>
            </a:xfrm>
            <a:prstGeom prst="rect">
              <a:avLst/>
            </a:prstGeom>
            <a:solidFill>
              <a:srgbClr val="76B900"/>
            </a:solidFill>
            <a:ln w="6350">
              <a:solidFill>
                <a:schemeClr val="tx1"/>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400" b="1" i="0" dirty="0" smtClean="0">
                  <a:solidFill>
                    <a:schemeClr val="bg1"/>
                  </a:solidFill>
                  <a:latin typeface="+mn-lt"/>
                  <a:ea typeface="+mn-ea"/>
                </a:rPr>
                <a:t>EXCHANGE BASED BUY</a:t>
              </a:r>
              <a:endParaRPr lang="en-US" sz="1400" b="1" i="0" dirty="0">
                <a:solidFill>
                  <a:schemeClr val="bg1"/>
                </a:solidFill>
                <a:latin typeface="+mn-lt"/>
                <a:ea typeface="+mn-ea"/>
              </a:endParaRPr>
            </a:p>
          </p:txBody>
        </p:sp>
        <p:sp>
          <p:nvSpPr>
            <p:cNvPr id="76" name="Rectangle 5"/>
            <p:cNvSpPr>
              <a:spLocks noChangeArrowheads="1"/>
            </p:cNvSpPr>
            <p:nvPr/>
          </p:nvSpPr>
          <p:spPr bwMode="auto">
            <a:xfrm>
              <a:off x="2209800" y="4397829"/>
              <a:ext cx="533400" cy="1764402"/>
            </a:xfrm>
            <a:prstGeom prst="rect">
              <a:avLst/>
            </a:prstGeom>
            <a:solidFill>
              <a:srgbClr val="76B900"/>
            </a:solidFill>
            <a:ln w="28575">
              <a:solidFill>
                <a:schemeClr val="tx1"/>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a:r>
                <a:rPr lang="en-US" sz="1400" b="1" dirty="0" smtClean="0">
                  <a:solidFill>
                    <a:schemeClr val="bg1"/>
                  </a:solidFill>
                </a:rPr>
                <a:t>DEMAND SIDE PLATFORM (DSP)</a:t>
              </a:r>
              <a:endParaRPr lang="en-US" sz="1400" b="1" dirty="0">
                <a:solidFill>
                  <a:schemeClr val="bg1"/>
                </a:solidFill>
              </a:endParaRPr>
            </a:p>
          </p:txBody>
        </p:sp>
        <p:cxnSp>
          <p:nvCxnSpPr>
            <p:cNvPr id="79" name="Straight Arrow Connector 78"/>
            <p:cNvCxnSpPr>
              <a:stCxn id="75" idx="3"/>
              <a:endCxn id="36" idx="1"/>
            </p:cNvCxnSpPr>
            <p:nvPr/>
          </p:nvCxnSpPr>
          <p:spPr>
            <a:xfrm flipV="1">
              <a:off x="6172200" y="4848738"/>
              <a:ext cx="990600" cy="425391"/>
            </a:xfrm>
            <a:prstGeom prst="straightConnector1">
              <a:avLst/>
            </a:prstGeom>
            <a:ln w="28575">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5" idx="3"/>
              <a:endCxn id="65" idx="1"/>
            </p:cNvCxnSpPr>
            <p:nvPr/>
          </p:nvCxnSpPr>
          <p:spPr>
            <a:xfrm>
              <a:off x="6172200" y="5274129"/>
              <a:ext cx="990600" cy="642190"/>
            </a:xfrm>
            <a:prstGeom prst="straightConnector1">
              <a:avLst/>
            </a:prstGeom>
            <a:ln w="28575">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5" idx="3"/>
              <a:endCxn id="73" idx="1"/>
            </p:cNvCxnSpPr>
            <p:nvPr/>
          </p:nvCxnSpPr>
          <p:spPr>
            <a:xfrm>
              <a:off x="6172200" y="5274129"/>
              <a:ext cx="990600" cy="293639"/>
            </a:xfrm>
            <a:prstGeom prst="straightConnector1">
              <a:avLst/>
            </a:prstGeom>
            <a:ln w="28575">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5" idx="3"/>
              <a:endCxn id="46" idx="1"/>
            </p:cNvCxnSpPr>
            <p:nvPr/>
          </p:nvCxnSpPr>
          <p:spPr>
            <a:xfrm flipV="1">
              <a:off x="6172200" y="5197289"/>
              <a:ext cx="990600" cy="76840"/>
            </a:xfrm>
            <a:prstGeom prst="straightConnector1">
              <a:avLst/>
            </a:prstGeom>
            <a:ln w="28575">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6" idx="3"/>
              <a:endCxn id="75" idx="1"/>
            </p:cNvCxnSpPr>
            <p:nvPr/>
          </p:nvCxnSpPr>
          <p:spPr>
            <a:xfrm flipV="1">
              <a:off x="2743200" y="5274129"/>
              <a:ext cx="457200" cy="5901"/>
            </a:xfrm>
            <a:prstGeom prst="straightConnector1">
              <a:avLst/>
            </a:prstGeom>
            <a:ln w="28575">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28061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Rectangle 4"/>
          <p:cNvSpPr>
            <a:spLocks noGrp="1" noChangeArrowheads="1"/>
          </p:cNvSpPr>
          <p:nvPr>
            <p:ph type="title"/>
          </p:nvPr>
        </p:nvSpPr>
        <p:spPr>
          <a:xfrm>
            <a:off x="590550" y="620803"/>
            <a:ext cx="8045450" cy="601663"/>
          </a:xfrm>
        </p:spPr>
        <p:txBody>
          <a:bodyPr>
            <a:normAutofit fontScale="90000"/>
          </a:bodyPr>
          <a:lstStyle/>
          <a:p>
            <a:r>
              <a:rPr lang="en-US" sz="2400" b="1" dirty="0" smtClean="0"/>
              <a:t>Audience data underlies much of the ecosystem and enables aggregated buying </a:t>
            </a:r>
            <a:r>
              <a:rPr lang="en-US" sz="2400" b="1" dirty="0"/>
              <a:t>→ “programmatic buying”</a:t>
            </a:r>
            <a:endParaRPr lang="en-US" sz="1100" dirty="0" smtClean="0"/>
          </a:p>
        </p:txBody>
      </p:sp>
      <p:sp>
        <p:nvSpPr>
          <p:cNvPr id="26" name="Rectangle 25"/>
          <p:cNvSpPr/>
          <p:nvPr/>
        </p:nvSpPr>
        <p:spPr>
          <a:xfrm>
            <a:off x="938349" y="1265695"/>
            <a:ext cx="7317377" cy="4296905"/>
          </a:xfrm>
          <a:prstGeom prst="rect">
            <a:avLst/>
          </a:prstGeom>
          <a:solidFill>
            <a:schemeClr val="bg1"/>
          </a:solidFill>
          <a:ln w="28575">
            <a:solidFill>
              <a:schemeClr val="accent4">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3" name="AutoShape 22"/>
          <p:cNvSpPr>
            <a:spLocks noChangeArrowheads="1"/>
          </p:cNvSpPr>
          <p:nvPr/>
        </p:nvSpPr>
        <p:spPr bwMode="auto">
          <a:xfrm>
            <a:off x="2774014" y="3345318"/>
            <a:ext cx="3459641" cy="273823"/>
          </a:xfrm>
          <a:prstGeom prst="homePlate">
            <a:avLst>
              <a:gd name="adj" fmla="val 137500"/>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600" i="0" dirty="0">
                <a:solidFill>
                  <a:schemeClr val="bg1">
                    <a:lumMod val="50000"/>
                  </a:schemeClr>
                </a:solidFill>
                <a:latin typeface="+mn-lt"/>
                <a:ea typeface="+mn-ea"/>
              </a:rPr>
              <a:t>DIRECT BUY</a:t>
            </a:r>
          </a:p>
        </p:txBody>
      </p:sp>
      <p:sp>
        <p:nvSpPr>
          <p:cNvPr id="6159" name="Text Box 6"/>
          <p:cNvSpPr txBox="1">
            <a:spLocks noChangeArrowheads="1"/>
          </p:cNvSpPr>
          <p:nvPr/>
        </p:nvSpPr>
        <p:spPr bwMode="auto">
          <a:xfrm>
            <a:off x="1569694" y="2565693"/>
            <a:ext cx="231154" cy="338554"/>
          </a:xfrm>
          <a:prstGeom prst="rect">
            <a:avLst/>
          </a:prstGeom>
          <a:noFill/>
          <a:ln w="9525">
            <a:noFill/>
            <a:miter lim="800000"/>
            <a:headEnd/>
            <a:tailEnd/>
          </a:ln>
        </p:spPr>
        <p:txBody>
          <a:bodyPr wrap="none">
            <a:spAutoFit/>
          </a:bodyPr>
          <a:lstStyle/>
          <a:p>
            <a:pPr defTabSz="914400"/>
            <a:r>
              <a:rPr lang="en-US" sz="1600" i="0" dirty="0"/>
              <a:t> </a:t>
            </a:r>
          </a:p>
        </p:txBody>
      </p:sp>
      <p:sp>
        <p:nvSpPr>
          <p:cNvPr id="20" name="AutoShape 22"/>
          <p:cNvSpPr>
            <a:spLocks noChangeArrowheads="1"/>
          </p:cNvSpPr>
          <p:nvPr/>
        </p:nvSpPr>
        <p:spPr bwMode="auto">
          <a:xfrm>
            <a:off x="2774014" y="1918654"/>
            <a:ext cx="3459641" cy="273823"/>
          </a:xfrm>
          <a:prstGeom prst="homePlate">
            <a:avLst>
              <a:gd name="adj" fmla="val 137500"/>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600" i="0" dirty="0">
                <a:solidFill>
                  <a:schemeClr val="bg1">
                    <a:lumMod val="50000"/>
                  </a:schemeClr>
                </a:solidFill>
                <a:latin typeface="+mn-lt"/>
                <a:ea typeface="+mn-ea"/>
              </a:rPr>
              <a:t>DIRECT BUY</a:t>
            </a:r>
          </a:p>
        </p:txBody>
      </p:sp>
      <p:sp>
        <p:nvSpPr>
          <p:cNvPr id="14" name="Rectangle 5"/>
          <p:cNvSpPr>
            <a:spLocks noChangeArrowheads="1"/>
          </p:cNvSpPr>
          <p:nvPr/>
        </p:nvSpPr>
        <p:spPr bwMode="auto">
          <a:xfrm>
            <a:off x="1999937" y="1328884"/>
            <a:ext cx="442328" cy="4138196"/>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sz="1600" i="0" dirty="0" smtClean="0">
                <a:solidFill>
                  <a:schemeClr val="bg1">
                    <a:lumMod val="50000"/>
                  </a:schemeClr>
                </a:solidFill>
              </a:rPr>
              <a:t>AD SERVER</a:t>
            </a:r>
            <a:endParaRPr lang="en-US" sz="1600" i="0" dirty="0">
              <a:solidFill>
                <a:schemeClr val="bg1">
                  <a:lumMod val="50000"/>
                </a:schemeClr>
              </a:solidFill>
            </a:endParaRPr>
          </a:p>
        </p:txBody>
      </p:sp>
      <p:sp>
        <p:nvSpPr>
          <p:cNvPr id="15" name="AutoShape 14"/>
          <p:cNvSpPr>
            <a:spLocks noChangeArrowheads="1"/>
          </p:cNvSpPr>
          <p:nvPr/>
        </p:nvSpPr>
        <p:spPr bwMode="auto">
          <a:xfrm rot="16200000">
            <a:off x="1747179" y="3240009"/>
            <a:ext cx="315949" cy="315949"/>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sz="1600" dirty="0"/>
          </a:p>
        </p:txBody>
      </p:sp>
      <p:sp>
        <p:nvSpPr>
          <p:cNvPr id="6158" name="Rectangle 5"/>
          <p:cNvSpPr>
            <a:spLocks noChangeArrowheads="1"/>
          </p:cNvSpPr>
          <p:nvPr/>
        </p:nvSpPr>
        <p:spPr bwMode="auto">
          <a:xfrm>
            <a:off x="1494419" y="1328884"/>
            <a:ext cx="442328" cy="4138196"/>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sz="1600" i="0" dirty="0">
                <a:solidFill>
                  <a:schemeClr val="bg1">
                    <a:lumMod val="50000"/>
                  </a:schemeClr>
                </a:solidFill>
              </a:rPr>
              <a:t>AGENCIES</a:t>
            </a:r>
          </a:p>
        </p:txBody>
      </p:sp>
      <p:sp>
        <p:nvSpPr>
          <p:cNvPr id="6160" name="AutoShape 14"/>
          <p:cNvSpPr>
            <a:spLocks noChangeArrowheads="1"/>
          </p:cNvSpPr>
          <p:nvPr/>
        </p:nvSpPr>
        <p:spPr bwMode="auto">
          <a:xfrm rot="16200000">
            <a:off x="1241662" y="3240007"/>
            <a:ext cx="315949" cy="315949"/>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sz="1600" dirty="0"/>
          </a:p>
        </p:txBody>
      </p:sp>
      <p:sp>
        <p:nvSpPr>
          <p:cNvPr id="27" name="Rectangle 5"/>
          <p:cNvSpPr>
            <a:spLocks noChangeArrowheads="1"/>
          </p:cNvSpPr>
          <p:nvPr/>
        </p:nvSpPr>
        <p:spPr bwMode="auto">
          <a:xfrm>
            <a:off x="988901" y="1328884"/>
            <a:ext cx="442328" cy="4138196"/>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sz="1600" i="0" dirty="0" smtClean="0">
                <a:solidFill>
                  <a:schemeClr val="bg1">
                    <a:lumMod val="50000"/>
                  </a:schemeClr>
                </a:solidFill>
              </a:rPr>
              <a:t>ADVERTISERS</a:t>
            </a:r>
            <a:endParaRPr lang="en-US" sz="1600" i="0" dirty="0">
              <a:solidFill>
                <a:schemeClr val="bg1">
                  <a:lumMod val="50000"/>
                </a:schemeClr>
              </a:solidFill>
            </a:endParaRPr>
          </a:p>
        </p:txBody>
      </p:sp>
      <p:sp>
        <p:nvSpPr>
          <p:cNvPr id="16" name="Rectangle 5"/>
          <p:cNvSpPr>
            <a:spLocks noChangeArrowheads="1"/>
          </p:cNvSpPr>
          <p:nvPr/>
        </p:nvSpPr>
        <p:spPr bwMode="auto">
          <a:xfrm>
            <a:off x="7623828" y="1392072"/>
            <a:ext cx="442328" cy="4044147"/>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sz="1600" i="0" dirty="0" smtClean="0">
                <a:solidFill>
                  <a:schemeClr val="bg1">
                    <a:lumMod val="50000"/>
                  </a:schemeClr>
                </a:solidFill>
              </a:rPr>
              <a:t>CONSUMER</a:t>
            </a:r>
            <a:endParaRPr lang="en-US" sz="1600" i="0" dirty="0">
              <a:solidFill>
                <a:schemeClr val="bg1">
                  <a:lumMod val="50000"/>
                </a:schemeClr>
              </a:solidFill>
            </a:endParaRPr>
          </a:p>
        </p:txBody>
      </p:sp>
      <p:sp>
        <p:nvSpPr>
          <p:cNvPr id="22" name="AutoShape 14"/>
          <p:cNvSpPr>
            <a:spLocks noChangeArrowheads="1"/>
          </p:cNvSpPr>
          <p:nvPr/>
        </p:nvSpPr>
        <p:spPr bwMode="auto">
          <a:xfrm rot="16200000">
            <a:off x="7466093" y="1914800"/>
            <a:ext cx="217869" cy="281535"/>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sz="1600" dirty="0"/>
          </a:p>
        </p:txBody>
      </p:sp>
      <p:sp>
        <p:nvSpPr>
          <p:cNvPr id="17" name="Rectangle 5"/>
          <p:cNvSpPr>
            <a:spLocks noChangeArrowheads="1"/>
          </p:cNvSpPr>
          <p:nvPr/>
        </p:nvSpPr>
        <p:spPr bwMode="auto">
          <a:xfrm>
            <a:off x="7118310" y="1392075"/>
            <a:ext cx="442328" cy="1326985"/>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sz="1600" i="0" dirty="0" smtClean="0">
                <a:solidFill>
                  <a:schemeClr val="bg1">
                    <a:lumMod val="50000"/>
                  </a:schemeClr>
                </a:solidFill>
              </a:rPr>
              <a:t>PUBLISHER</a:t>
            </a:r>
            <a:endParaRPr lang="en-US" sz="1600" i="0" dirty="0">
              <a:solidFill>
                <a:schemeClr val="bg1">
                  <a:lumMod val="50000"/>
                </a:schemeClr>
              </a:solidFill>
            </a:endParaRPr>
          </a:p>
        </p:txBody>
      </p:sp>
      <p:sp>
        <p:nvSpPr>
          <p:cNvPr id="21" name="AutoShape 14"/>
          <p:cNvSpPr>
            <a:spLocks noChangeArrowheads="1"/>
          </p:cNvSpPr>
          <p:nvPr/>
        </p:nvSpPr>
        <p:spPr bwMode="auto">
          <a:xfrm rot="16200000">
            <a:off x="6960575" y="1914800"/>
            <a:ext cx="217869" cy="281535"/>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sz="1600" dirty="0"/>
          </a:p>
        </p:txBody>
      </p:sp>
      <p:sp>
        <p:nvSpPr>
          <p:cNvPr id="19" name="Rectangle 5"/>
          <p:cNvSpPr>
            <a:spLocks noChangeArrowheads="1"/>
          </p:cNvSpPr>
          <p:nvPr/>
        </p:nvSpPr>
        <p:spPr bwMode="auto">
          <a:xfrm>
            <a:off x="6612792" y="1392075"/>
            <a:ext cx="442328" cy="1326985"/>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sz="1600" i="0" dirty="0" smtClean="0">
                <a:solidFill>
                  <a:schemeClr val="bg1">
                    <a:lumMod val="50000"/>
                  </a:schemeClr>
                </a:solidFill>
              </a:rPr>
              <a:t>AD SERVER</a:t>
            </a:r>
            <a:endParaRPr lang="en-US" sz="1600" i="0" dirty="0">
              <a:solidFill>
                <a:schemeClr val="bg1">
                  <a:lumMod val="50000"/>
                </a:schemeClr>
              </a:solidFill>
            </a:endParaRPr>
          </a:p>
        </p:txBody>
      </p:sp>
      <p:sp>
        <p:nvSpPr>
          <p:cNvPr id="55" name="AutoShape 14"/>
          <p:cNvSpPr>
            <a:spLocks noChangeArrowheads="1"/>
          </p:cNvSpPr>
          <p:nvPr/>
        </p:nvSpPr>
        <p:spPr bwMode="auto">
          <a:xfrm rot="16200000">
            <a:off x="7466093" y="3382313"/>
            <a:ext cx="217869" cy="281535"/>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sz="1600" dirty="0"/>
          </a:p>
        </p:txBody>
      </p:sp>
      <p:sp>
        <p:nvSpPr>
          <p:cNvPr id="45" name="Rectangle 44"/>
          <p:cNvSpPr/>
          <p:nvPr/>
        </p:nvSpPr>
        <p:spPr>
          <a:xfrm>
            <a:off x="7118310" y="2845436"/>
            <a:ext cx="442328" cy="262547"/>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47" name="Rectangle 46"/>
          <p:cNvSpPr/>
          <p:nvPr/>
        </p:nvSpPr>
        <p:spPr>
          <a:xfrm>
            <a:off x="7118310" y="3098198"/>
            <a:ext cx="442328" cy="262547"/>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48" name="Rectangle 47"/>
          <p:cNvSpPr/>
          <p:nvPr/>
        </p:nvSpPr>
        <p:spPr>
          <a:xfrm>
            <a:off x="7118310" y="3350956"/>
            <a:ext cx="442328" cy="262547"/>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52" name="Rectangle 51"/>
          <p:cNvSpPr/>
          <p:nvPr/>
        </p:nvSpPr>
        <p:spPr>
          <a:xfrm>
            <a:off x="7118310" y="3603715"/>
            <a:ext cx="442328" cy="262547"/>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53" name="Rectangle 52"/>
          <p:cNvSpPr/>
          <p:nvPr/>
        </p:nvSpPr>
        <p:spPr>
          <a:xfrm>
            <a:off x="7118310" y="3856474"/>
            <a:ext cx="442328" cy="262547"/>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56" name="AutoShape 14"/>
          <p:cNvSpPr>
            <a:spLocks noChangeArrowheads="1"/>
          </p:cNvSpPr>
          <p:nvPr/>
        </p:nvSpPr>
        <p:spPr bwMode="auto">
          <a:xfrm rot="16200000">
            <a:off x="6960575" y="3382313"/>
            <a:ext cx="217869" cy="281535"/>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sz="1600" dirty="0"/>
          </a:p>
        </p:txBody>
      </p:sp>
      <p:sp>
        <p:nvSpPr>
          <p:cNvPr id="49" name="Rectangle 5"/>
          <p:cNvSpPr>
            <a:spLocks noChangeArrowheads="1"/>
          </p:cNvSpPr>
          <p:nvPr/>
        </p:nvSpPr>
        <p:spPr bwMode="auto">
          <a:xfrm>
            <a:off x="6612792" y="2845438"/>
            <a:ext cx="442328" cy="1273583"/>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a:r>
              <a:rPr lang="en-US" sz="1600" dirty="0" smtClean="0">
                <a:solidFill>
                  <a:schemeClr val="bg1">
                    <a:lumMod val="50000"/>
                  </a:schemeClr>
                </a:solidFill>
              </a:rPr>
              <a:t>AD NETWORK</a:t>
            </a:r>
            <a:endParaRPr lang="en-US" sz="1600" dirty="0">
              <a:solidFill>
                <a:schemeClr val="bg1">
                  <a:lumMod val="50000"/>
                </a:schemeClr>
              </a:solidFill>
            </a:endParaRPr>
          </a:p>
        </p:txBody>
      </p:sp>
      <p:sp>
        <p:nvSpPr>
          <p:cNvPr id="29" name="AutoShape 14"/>
          <p:cNvSpPr>
            <a:spLocks noChangeArrowheads="1"/>
          </p:cNvSpPr>
          <p:nvPr/>
        </p:nvSpPr>
        <p:spPr bwMode="auto">
          <a:xfrm rot="16200000">
            <a:off x="7569833" y="4207203"/>
            <a:ext cx="44803" cy="315949"/>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sz="600" dirty="0"/>
          </a:p>
        </p:txBody>
      </p:sp>
      <p:sp>
        <p:nvSpPr>
          <p:cNvPr id="30" name="Rectangle 29"/>
          <p:cNvSpPr/>
          <p:nvPr/>
        </p:nvSpPr>
        <p:spPr>
          <a:xfrm>
            <a:off x="7118310" y="4225826"/>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31" name="Rectangle 30"/>
          <p:cNvSpPr/>
          <p:nvPr/>
        </p:nvSpPr>
        <p:spPr>
          <a:xfrm>
            <a:off x="7118310" y="4277804"/>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32" name="Rectangle 31"/>
          <p:cNvSpPr/>
          <p:nvPr/>
        </p:nvSpPr>
        <p:spPr>
          <a:xfrm>
            <a:off x="7118310" y="4329781"/>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33" name="Rectangle 32"/>
          <p:cNvSpPr/>
          <p:nvPr/>
        </p:nvSpPr>
        <p:spPr>
          <a:xfrm>
            <a:off x="7118310" y="4381758"/>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34" name="Rectangle 33"/>
          <p:cNvSpPr/>
          <p:nvPr/>
        </p:nvSpPr>
        <p:spPr>
          <a:xfrm>
            <a:off x="7118310" y="4433734"/>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35" name="AutoShape 14"/>
          <p:cNvSpPr>
            <a:spLocks noChangeArrowheads="1"/>
          </p:cNvSpPr>
          <p:nvPr/>
        </p:nvSpPr>
        <p:spPr bwMode="auto">
          <a:xfrm rot="16200000">
            <a:off x="7064315" y="4207203"/>
            <a:ext cx="44803" cy="315949"/>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sz="600" dirty="0"/>
          </a:p>
        </p:txBody>
      </p:sp>
      <p:sp>
        <p:nvSpPr>
          <p:cNvPr id="36" name="Rectangle 5"/>
          <p:cNvSpPr>
            <a:spLocks noChangeArrowheads="1"/>
          </p:cNvSpPr>
          <p:nvPr/>
        </p:nvSpPr>
        <p:spPr bwMode="auto">
          <a:xfrm>
            <a:off x="6612792" y="4225826"/>
            <a:ext cx="442328" cy="261899"/>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a:r>
              <a:rPr lang="en-US" sz="600" dirty="0" smtClean="0">
                <a:solidFill>
                  <a:schemeClr val="bg1">
                    <a:lumMod val="50000"/>
                  </a:schemeClr>
                </a:solidFill>
              </a:rPr>
              <a:t>AD NETWORK</a:t>
            </a:r>
            <a:endParaRPr lang="en-US" sz="600" dirty="0">
              <a:solidFill>
                <a:schemeClr val="bg1">
                  <a:lumMod val="50000"/>
                </a:schemeClr>
              </a:solidFill>
            </a:endParaRPr>
          </a:p>
        </p:txBody>
      </p:sp>
      <p:sp>
        <p:nvSpPr>
          <p:cNvPr id="38" name="AutoShape 14"/>
          <p:cNvSpPr>
            <a:spLocks noChangeArrowheads="1"/>
          </p:cNvSpPr>
          <p:nvPr/>
        </p:nvSpPr>
        <p:spPr bwMode="auto">
          <a:xfrm rot="16200000">
            <a:off x="7569833" y="4496243"/>
            <a:ext cx="44803" cy="315949"/>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sz="600" dirty="0"/>
          </a:p>
        </p:txBody>
      </p:sp>
      <p:sp>
        <p:nvSpPr>
          <p:cNvPr id="39" name="Rectangle 38"/>
          <p:cNvSpPr/>
          <p:nvPr/>
        </p:nvSpPr>
        <p:spPr>
          <a:xfrm>
            <a:off x="7118310" y="4514866"/>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40" name="Rectangle 39"/>
          <p:cNvSpPr/>
          <p:nvPr/>
        </p:nvSpPr>
        <p:spPr>
          <a:xfrm>
            <a:off x="7118310" y="4566844"/>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41" name="Rectangle 40"/>
          <p:cNvSpPr/>
          <p:nvPr/>
        </p:nvSpPr>
        <p:spPr>
          <a:xfrm>
            <a:off x="7118310" y="4618821"/>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42" name="Rectangle 41"/>
          <p:cNvSpPr/>
          <p:nvPr/>
        </p:nvSpPr>
        <p:spPr>
          <a:xfrm>
            <a:off x="7118310" y="4670798"/>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43" name="Rectangle 42"/>
          <p:cNvSpPr/>
          <p:nvPr/>
        </p:nvSpPr>
        <p:spPr>
          <a:xfrm>
            <a:off x="7118310" y="4722774"/>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44" name="AutoShape 14"/>
          <p:cNvSpPr>
            <a:spLocks noChangeArrowheads="1"/>
          </p:cNvSpPr>
          <p:nvPr/>
        </p:nvSpPr>
        <p:spPr bwMode="auto">
          <a:xfrm rot="16200000">
            <a:off x="7064315" y="4496243"/>
            <a:ext cx="44803" cy="315949"/>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sz="600" dirty="0"/>
          </a:p>
        </p:txBody>
      </p:sp>
      <p:sp>
        <p:nvSpPr>
          <p:cNvPr id="46" name="Rectangle 5"/>
          <p:cNvSpPr>
            <a:spLocks noChangeArrowheads="1"/>
          </p:cNvSpPr>
          <p:nvPr/>
        </p:nvSpPr>
        <p:spPr bwMode="auto">
          <a:xfrm>
            <a:off x="6612792" y="4514866"/>
            <a:ext cx="442328" cy="261899"/>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a:r>
              <a:rPr lang="en-US" sz="600" dirty="0" smtClean="0">
                <a:solidFill>
                  <a:schemeClr val="bg1">
                    <a:lumMod val="50000"/>
                  </a:schemeClr>
                </a:solidFill>
              </a:rPr>
              <a:t>AD NETWORK</a:t>
            </a:r>
            <a:endParaRPr lang="en-US" sz="600" dirty="0">
              <a:solidFill>
                <a:schemeClr val="bg1">
                  <a:lumMod val="50000"/>
                </a:schemeClr>
              </a:solidFill>
            </a:endParaRPr>
          </a:p>
        </p:txBody>
      </p:sp>
      <p:sp>
        <p:nvSpPr>
          <p:cNvPr id="66" name="AutoShape 14"/>
          <p:cNvSpPr>
            <a:spLocks noChangeArrowheads="1"/>
          </p:cNvSpPr>
          <p:nvPr/>
        </p:nvSpPr>
        <p:spPr bwMode="auto">
          <a:xfrm rot="16200000">
            <a:off x="7569833" y="4803467"/>
            <a:ext cx="44803" cy="315949"/>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sz="600" dirty="0"/>
          </a:p>
        </p:txBody>
      </p:sp>
      <p:sp>
        <p:nvSpPr>
          <p:cNvPr id="67" name="Rectangle 66"/>
          <p:cNvSpPr/>
          <p:nvPr/>
        </p:nvSpPr>
        <p:spPr>
          <a:xfrm>
            <a:off x="7118310" y="4822090"/>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68" name="Rectangle 67"/>
          <p:cNvSpPr/>
          <p:nvPr/>
        </p:nvSpPr>
        <p:spPr>
          <a:xfrm>
            <a:off x="7118310" y="4874068"/>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69" name="Rectangle 68"/>
          <p:cNvSpPr/>
          <p:nvPr/>
        </p:nvSpPr>
        <p:spPr>
          <a:xfrm>
            <a:off x="7118310" y="4926046"/>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70" name="Rectangle 69"/>
          <p:cNvSpPr/>
          <p:nvPr/>
        </p:nvSpPr>
        <p:spPr>
          <a:xfrm>
            <a:off x="7118310" y="4978021"/>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71" name="Rectangle 70"/>
          <p:cNvSpPr/>
          <p:nvPr/>
        </p:nvSpPr>
        <p:spPr>
          <a:xfrm>
            <a:off x="7118310" y="5030000"/>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72" name="AutoShape 14"/>
          <p:cNvSpPr>
            <a:spLocks noChangeArrowheads="1"/>
          </p:cNvSpPr>
          <p:nvPr/>
        </p:nvSpPr>
        <p:spPr bwMode="auto">
          <a:xfrm rot="16200000">
            <a:off x="7064315" y="4803467"/>
            <a:ext cx="44803" cy="315949"/>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sz="600" dirty="0"/>
          </a:p>
        </p:txBody>
      </p:sp>
      <p:sp>
        <p:nvSpPr>
          <p:cNvPr id="73" name="Rectangle 5"/>
          <p:cNvSpPr>
            <a:spLocks noChangeArrowheads="1"/>
          </p:cNvSpPr>
          <p:nvPr/>
        </p:nvSpPr>
        <p:spPr bwMode="auto">
          <a:xfrm>
            <a:off x="6612792" y="4822090"/>
            <a:ext cx="442328" cy="261899"/>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a:r>
              <a:rPr lang="en-US" sz="600" dirty="0" smtClean="0">
                <a:solidFill>
                  <a:schemeClr val="bg1">
                    <a:lumMod val="50000"/>
                  </a:schemeClr>
                </a:solidFill>
              </a:rPr>
              <a:t>AD NETWORK</a:t>
            </a:r>
            <a:endParaRPr lang="en-US" sz="600" dirty="0">
              <a:solidFill>
                <a:schemeClr val="bg1">
                  <a:lumMod val="50000"/>
                </a:schemeClr>
              </a:solidFill>
            </a:endParaRPr>
          </a:p>
        </p:txBody>
      </p:sp>
      <p:sp>
        <p:nvSpPr>
          <p:cNvPr id="58" name="AutoShape 14"/>
          <p:cNvSpPr>
            <a:spLocks noChangeArrowheads="1"/>
          </p:cNvSpPr>
          <p:nvPr/>
        </p:nvSpPr>
        <p:spPr bwMode="auto">
          <a:xfrm rot="16200000">
            <a:off x="7569833" y="5092507"/>
            <a:ext cx="44803" cy="315949"/>
          </a:xfrm>
          <a:prstGeom prst="downArrow">
            <a:avLst>
              <a:gd name="adj1" fmla="val 50000"/>
              <a:gd name="adj2" fmla="val 25000"/>
            </a:avLst>
          </a:prstGeom>
          <a:solidFill>
            <a:srgbClr val="000000"/>
          </a:solidFill>
          <a:ln w="9525">
            <a:solidFill>
              <a:schemeClr val="tx1"/>
            </a:solidFill>
            <a:miter lim="800000"/>
            <a:headEnd/>
            <a:tailEnd/>
          </a:ln>
        </p:spPr>
        <p:txBody>
          <a:bodyPr wrap="none" anchor="ctr"/>
          <a:lstStyle/>
          <a:p>
            <a:endParaRPr lang="en-US" sz="600" dirty="0"/>
          </a:p>
        </p:txBody>
      </p:sp>
      <p:sp>
        <p:nvSpPr>
          <p:cNvPr id="59" name="Rectangle 58"/>
          <p:cNvSpPr/>
          <p:nvPr/>
        </p:nvSpPr>
        <p:spPr>
          <a:xfrm>
            <a:off x="7118310" y="5111130"/>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60" name="Rectangle 59"/>
          <p:cNvSpPr/>
          <p:nvPr/>
        </p:nvSpPr>
        <p:spPr>
          <a:xfrm>
            <a:off x="7118310" y="5163109"/>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61" name="Rectangle 60"/>
          <p:cNvSpPr/>
          <p:nvPr/>
        </p:nvSpPr>
        <p:spPr>
          <a:xfrm>
            <a:off x="7118310" y="5215086"/>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62" name="Rectangle 61"/>
          <p:cNvSpPr/>
          <p:nvPr/>
        </p:nvSpPr>
        <p:spPr>
          <a:xfrm>
            <a:off x="7118310" y="5267062"/>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63" name="Rectangle 62"/>
          <p:cNvSpPr/>
          <p:nvPr/>
        </p:nvSpPr>
        <p:spPr>
          <a:xfrm>
            <a:off x="7118310" y="5319040"/>
            <a:ext cx="442328" cy="53991"/>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050" i="0" dirty="0" smtClean="0">
                <a:solidFill>
                  <a:schemeClr val="bg1">
                    <a:lumMod val="50000"/>
                  </a:schemeClr>
                </a:solidFill>
              </a:rPr>
              <a:t>Pub</a:t>
            </a:r>
          </a:p>
        </p:txBody>
      </p:sp>
      <p:sp>
        <p:nvSpPr>
          <p:cNvPr id="64" name="AutoShape 14"/>
          <p:cNvSpPr>
            <a:spLocks noChangeArrowheads="1"/>
          </p:cNvSpPr>
          <p:nvPr/>
        </p:nvSpPr>
        <p:spPr bwMode="auto">
          <a:xfrm rot="16200000">
            <a:off x="7064315" y="5092507"/>
            <a:ext cx="44803" cy="315949"/>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sz="600" dirty="0"/>
          </a:p>
        </p:txBody>
      </p:sp>
      <p:sp>
        <p:nvSpPr>
          <p:cNvPr id="65" name="Rectangle 5"/>
          <p:cNvSpPr>
            <a:spLocks noChangeArrowheads="1"/>
          </p:cNvSpPr>
          <p:nvPr/>
        </p:nvSpPr>
        <p:spPr bwMode="auto">
          <a:xfrm>
            <a:off x="6612792" y="5111130"/>
            <a:ext cx="442328" cy="261899"/>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a:r>
              <a:rPr lang="en-US" sz="600" dirty="0" smtClean="0">
                <a:solidFill>
                  <a:schemeClr val="bg1">
                    <a:lumMod val="50000"/>
                  </a:schemeClr>
                </a:solidFill>
              </a:rPr>
              <a:t>AD NETWORK</a:t>
            </a:r>
            <a:endParaRPr lang="en-US" sz="600" dirty="0">
              <a:solidFill>
                <a:schemeClr val="bg1">
                  <a:lumMod val="50000"/>
                </a:schemeClr>
              </a:solidFill>
            </a:endParaRPr>
          </a:p>
        </p:txBody>
      </p:sp>
      <p:sp>
        <p:nvSpPr>
          <p:cNvPr id="75" name="AutoShape 22"/>
          <p:cNvSpPr>
            <a:spLocks noChangeArrowheads="1"/>
          </p:cNvSpPr>
          <p:nvPr/>
        </p:nvSpPr>
        <p:spPr bwMode="auto">
          <a:xfrm>
            <a:off x="3326923" y="4425184"/>
            <a:ext cx="2464402" cy="568708"/>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r>
              <a:rPr lang="en-US" sz="1600" i="0" dirty="0" smtClean="0">
                <a:solidFill>
                  <a:schemeClr val="bg1">
                    <a:lumMod val="50000"/>
                  </a:schemeClr>
                </a:solidFill>
              </a:rPr>
              <a:t>EXCHANGE BASED BUY</a:t>
            </a:r>
            <a:endParaRPr lang="en-US" sz="1600" i="0" dirty="0">
              <a:solidFill>
                <a:schemeClr val="bg1">
                  <a:lumMod val="50000"/>
                </a:schemeClr>
              </a:solidFill>
            </a:endParaRPr>
          </a:p>
        </p:txBody>
      </p:sp>
      <p:sp>
        <p:nvSpPr>
          <p:cNvPr id="76" name="Rectangle 5"/>
          <p:cNvSpPr>
            <a:spLocks noChangeArrowheads="1"/>
          </p:cNvSpPr>
          <p:nvPr/>
        </p:nvSpPr>
        <p:spPr bwMode="auto">
          <a:xfrm>
            <a:off x="2505456" y="3982855"/>
            <a:ext cx="442328" cy="1463152"/>
          </a:xfrm>
          <a:prstGeom prst="rect">
            <a:avLst/>
          </a:prstGeom>
          <a:solidFill>
            <a:schemeClr val="bg1">
              <a:lumMod val="95000"/>
            </a:schemeClr>
          </a:solidFill>
          <a:ln w="6350">
            <a:solidFill>
              <a:schemeClr val="bg1">
                <a:lumMod val="75000"/>
              </a:schemeClr>
            </a:solidFill>
            <a:headEnd/>
            <a:tailEnd/>
          </a:ln>
        </p:spPr>
        <p:style>
          <a:lnRef idx="3">
            <a:schemeClr val="lt1"/>
          </a:lnRef>
          <a:fillRef idx="1">
            <a:schemeClr val="accent5"/>
          </a:fillRef>
          <a:effectRef idx="1">
            <a:schemeClr val="accent5"/>
          </a:effectRef>
          <a:fontRef idx="minor">
            <a:schemeClr val="lt1"/>
          </a:fontRef>
        </p:style>
        <p:txBody>
          <a:bodyPr vert="vert" anchor="ctr"/>
          <a:lstStyle/>
          <a:p>
            <a:pPr algn="ctr" defTabSz="914400"/>
            <a:r>
              <a:rPr lang="en-US" sz="1200" i="0" dirty="0" smtClean="0">
                <a:solidFill>
                  <a:schemeClr val="bg1">
                    <a:lumMod val="50000"/>
                  </a:schemeClr>
                </a:solidFill>
              </a:rPr>
              <a:t>DEMAND SIDE PLATFORM (DSP)</a:t>
            </a:r>
            <a:endParaRPr lang="en-US" sz="1200" i="0" dirty="0">
              <a:solidFill>
                <a:schemeClr val="bg1">
                  <a:lumMod val="50000"/>
                </a:schemeClr>
              </a:solidFill>
            </a:endParaRPr>
          </a:p>
        </p:txBody>
      </p:sp>
      <p:cxnSp>
        <p:nvCxnSpPr>
          <p:cNvPr id="79" name="Straight Arrow Connector 78"/>
          <p:cNvCxnSpPr>
            <a:stCxn id="75" idx="3"/>
            <a:endCxn id="36" idx="1"/>
          </p:cNvCxnSpPr>
          <p:nvPr/>
        </p:nvCxnSpPr>
        <p:spPr>
          <a:xfrm flipV="1">
            <a:off x="5791324" y="4356777"/>
            <a:ext cx="821467" cy="352761"/>
          </a:xfrm>
          <a:prstGeom prst="straightConnector1">
            <a:avLst/>
          </a:prstGeom>
          <a:ln w="28575">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5" idx="3"/>
            <a:endCxn id="65" idx="1"/>
          </p:cNvCxnSpPr>
          <p:nvPr/>
        </p:nvCxnSpPr>
        <p:spPr>
          <a:xfrm>
            <a:off x="5791324" y="4709536"/>
            <a:ext cx="821467" cy="532544"/>
          </a:xfrm>
          <a:prstGeom prst="straightConnector1">
            <a:avLst/>
          </a:prstGeom>
          <a:ln w="28575">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5" idx="3"/>
            <a:endCxn id="73" idx="1"/>
          </p:cNvCxnSpPr>
          <p:nvPr/>
        </p:nvCxnSpPr>
        <p:spPr>
          <a:xfrm>
            <a:off x="5791324" y="4709536"/>
            <a:ext cx="821467" cy="243504"/>
          </a:xfrm>
          <a:prstGeom prst="straightConnector1">
            <a:avLst/>
          </a:prstGeom>
          <a:ln w="28575">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5" idx="3"/>
            <a:endCxn id="46" idx="1"/>
          </p:cNvCxnSpPr>
          <p:nvPr/>
        </p:nvCxnSpPr>
        <p:spPr>
          <a:xfrm flipV="1">
            <a:off x="5791324" y="4645817"/>
            <a:ext cx="821467" cy="63721"/>
          </a:xfrm>
          <a:prstGeom prst="straightConnector1">
            <a:avLst/>
          </a:prstGeom>
          <a:ln w="28575">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6" idx="3"/>
            <a:endCxn id="75" idx="1"/>
          </p:cNvCxnSpPr>
          <p:nvPr/>
        </p:nvCxnSpPr>
        <p:spPr>
          <a:xfrm flipV="1">
            <a:off x="2947786" y="4709537"/>
            <a:ext cx="379139" cy="4893"/>
          </a:xfrm>
          <a:prstGeom prst="straightConnector1">
            <a:avLst/>
          </a:prstGeom>
          <a:ln w="28575">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AutoShape 22"/>
          <p:cNvSpPr>
            <a:spLocks noChangeArrowheads="1"/>
          </p:cNvSpPr>
          <p:nvPr/>
        </p:nvSpPr>
        <p:spPr bwMode="auto">
          <a:xfrm>
            <a:off x="918753" y="5562600"/>
            <a:ext cx="7363097" cy="1257632"/>
          </a:xfrm>
          <a:prstGeom prst="rect">
            <a:avLst/>
          </a:prstGeom>
          <a:solidFill>
            <a:schemeClr val="bg2">
              <a:lumMod val="40000"/>
              <a:lumOff val="60000"/>
            </a:schemeClr>
          </a:solidFill>
          <a:ln w="6350">
            <a:solidFill>
              <a:schemeClr val="tx1"/>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endParaRPr lang="en-US" sz="1400" b="1" i="0" dirty="0">
              <a:solidFill>
                <a:schemeClr val="bg1"/>
              </a:solidFill>
              <a:latin typeface="+mn-lt"/>
              <a:ea typeface="+mn-ea"/>
            </a:endParaRPr>
          </a:p>
        </p:txBody>
      </p:sp>
      <p:sp>
        <p:nvSpPr>
          <p:cNvPr id="81" name="Up Arrow 80"/>
          <p:cNvSpPr/>
          <p:nvPr/>
        </p:nvSpPr>
        <p:spPr>
          <a:xfrm>
            <a:off x="4328161" y="5231673"/>
            <a:ext cx="731520" cy="330927"/>
          </a:xfrm>
          <a:prstGeom prst="upArrow">
            <a:avLst/>
          </a:prstGeom>
          <a:solidFill>
            <a:schemeClr val="bg2">
              <a:lumMod val="40000"/>
              <a:lumOff val="60000"/>
            </a:schemeClr>
          </a:solidFill>
          <a:ln w="6350">
            <a:solidFill>
              <a:schemeClr val="tx1"/>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defTabSz="914400"/>
            <a:endParaRPr lang="en-US" sz="1400" i="0" dirty="0" smtClean="0">
              <a:solidFill>
                <a:schemeClr val="bg1"/>
              </a:solidFill>
            </a:endParaRPr>
          </a:p>
        </p:txBody>
      </p:sp>
      <p:sp>
        <p:nvSpPr>
          <p:cNvPr id="84" name="Oval 83"/>
          <p:cNvSpPr/>
          <p:nvPr/>
        </p:nvSpPr>
        <p:spPr>
          <a:xfrm>
            <a:off x="2737471" y="5601032"/>
            <a:ext cx="1301129" cy="12243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Cross-Platform Campaign Ratings</a:t>
            </a:r>
            <a:endParaRPr lang="en-US" sz="1400" b="1" dirty="0"/>
          </a:p>
        </p:txBody>
      </p:sp>
      <p:sp>
        <p:nvSpPr>
          <p:cNvPr id="2" name="Oval 1"/>
          <p:cNvSpPr/>
          <p:nvPr/>
        </p:nvSpPr>
        <p:spPr>
          <a:xfrm>
            <a:off x="1524000" y="5595921"/>
            <a:ext cx="1301129" cy="12243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Online Campaign Ratings</a:t>
            </a:r>
            <a:endParaRPr lang="en-US" sz="1400" b="1" dirty="0"/>
          </a:p>
        </p:txBody>
      </p:sp>
      <p:sp>
        <p:nvSpPr>
          <p:cNvPr id="74" name="Oval 73"/>
          <p:cNvSpPr/>
          <p:nvPr/>
        </p:nvSpPr>
        <p:spPr>
          <a:xfrm>
            <a:off x="3874742" y="5601032"/>
            <a:ext cx="1301129" cy="12243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Online Brand Effect</a:t>
            </a:r>
            <a:endParaRPr lang="en-US" sz="1400" b="1" dirty="0"/>
          </a:p>
        </p:txBody>
      </p:sp>
      <p:sp>
        <p:nvSpPr>
          <p:cNvPr id="78" name="Oval 77"/>
          <p:cNvSpPr/>
          <p:nvPr/>
        </p:nvSpPr>
        <p:spPr>
          <a:xfrm>
            <a:off x="5099671" y="5601032"/>
            <a:ext cx="1301129" cy="12243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Digital Program Ratings</a:t>
            </a:r>
            <a:endParaRPr lang="en-US" sz="1400" b="1" dirty="0"/>
          </a:p>
        </p:txBody>
      </p:sp>
      <p:sp>
        <p:nvSpPr>
          <p:cNvPr id="82" name="Oval 81"/>
          <p:cNvSpPr/>
          <p:nvPr/>
        </p:nvSpPr>
        <p:spPr>
          <a:xfrm>
            <a:off x="6318871" y="5601032"/>
            <a:ext cx="1301129" cy="12243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smtClean="0"/>
              <a:t>Precision Marketing audience data</a:t>
            </a:r>
            <a:endParaRPr lang="en-US" sz="1350" b="1" dirty="0"/>
          </a:p>
        </p:txBody>
      </p:sp>
    </p:spTree>
    <p:extLst>
      <p:ext uri="{BB962C8B-B14F-4D97-AF65-F5344CB8AC3E}">
        <p14:creationId xmlns:p14="http://schemas.microsoft.com/office/powerpoint/2010/main" val="27910458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noChangeAspect="1"/>
          </p:cNvGrpSpPr>
          <p:nvPr/>
        </p:nvGrpSpPr>
        <p:grpSpPr>
          <a:xfrm>
            <a:off x="7266585" y="1910080"/>
            <a:ext cx="889711" cy="889711"/>
            <a:chOff x="722637" y="-106328"/>
            <a:chExt cx="2118359" cy="2118359"/>
          </a:xfrm>
          <a:solidFill>
            <a:schemeClr val="accent5"/>
          </a:solidFill>
        </p:grpSpPr>
        <p:sp>
          <p:nvSpPr>
            <p:cNvPr id="24" name="Oval 23"/>
            <p:cNvSpPr/>
            <p:nvPr/>
          </p:nvSpPr>
          <p:spPr>
            <a:xfrm>
              <a:off x="722637" y="-106328"/>
              <a:ext cx="2118359" cy="21183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grpSp>
      <p:graphicFrame>
        <p:nvGraphicFramePr>
          <p:cNvPr id="4" name="Content Placeholder 3"/>
          <p:cNvGraphicFramePr>
            <a:graphicFrameLocks noGrp="1"/>
          </p:cNvGraphicFramePr>
          <p:nvPr>
            <p:ph idx="4294967295"/>
            <p:extLst>
              <p:ext uri="{D42A27DB-BD31-4B8C-83A1-F6EECF244321}">
                <p14:modId xmlns:p14="http://schemas.microsoft.com/office/powerpoint/2010/main" val="86769452"/>
              </p:ext>
            </p:extLst>
          </p:nvPr>
        </p:nvGraphicFramePr>
        <p:xfrm>
          <a:off x="487680" y="2219316"/>
          <a:ext cx="8248851" cy="4197030"/>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Group 20"/>
          <p:cNvGrpSpPr>
            <a:grpSpLocks noChangeAspect="1"/>
          </p:cNvGrpSpPr>
          <p:nvPr/>
        </p:nvGrpSpPr>
        <p:grpSpPr>
          <a:xfrm>
            <a:off x="7256425" y="2852064"/>
            <a:ext cx="889711" cy="889711"/>
            <a:chOff x="722637" y="-106328"/>
            <a:chExt cx="2118359" cy="2118359"/>
          </a:xfrm>
        </p:grpSpPr>
        <p:sp>
          <p:nvSpPr>
            <p:cNvPr id="22" name="Oval 21"/>
            <p:cNvSpPr/>
            <p:nvPr/>
          </p:nvSpPr>
          <p:spPr>
            <a:xfrm>
              <a:off x="722637" y="-106328"/>
              <a:ext cx="2118359" cy="211835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grpSp>
      <p:grpSp>
        <p:nvGrpSpPr>
          <p:cNvPr id="15" name="Group 14"/>
          <p:cNvGrpSpPr>
            <a:grpSpLocks noChangeAspect="1"/>
          </p:cNvGrpSpPr>
          <p:nvPr/>
        </p:nvGrpSpPr>
        <p:grpSpPr>
          <a:xfrm>
            <a:off x="7266585" y="3766464"/>
            <a:ext cx="889711" cy="889711"/>
            <a:chOff x="722637" y="-106328"/>
            <a:chExt cx="2118359" cy="2118359"/>
          </a:xfrm>
        </p:grpSpPr>
        <p:sp>
          <p:nvSpPr>
            <p:cNvPr id="16" name="Oval 15"/>
            <p:cNvSpPr/>
            <p:nvPr/>
          </p:nvSpPr>
          <p:spPr>
            <a:xfrm>
              <a:off x="722637" y="-106328"/>
              <a:ext cx="2118359" cy="211835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grpSp>
      <p:sp>
        <p:nvSpPr>
          <p:cNvPr id="9" name="Title 8"/>
          <p:cNvSpPr>
            <a:spLocks noGrp="1"/>
          </p:cNvSpPr>
          <p:nvPr>
            <p:ph type="title"/>
          </p:nvPr>
        </p:nvSpPr>
        <p:spPr>
          <a:xfrm>
            <a:off x="693690" y="986328"/>
            <a:ext cx="8198062" cy="571500"/>
          </a:xfrm>
        </p:spPr>
        <p:txBody>
          <a:bodyPr/>
          <a:lstStyle/>
          <a:p>
            <a:r>
              <a:rPr lang="en-US" sz="2800" dirty="0" smtClean="0"/>
              <a:t>CONSUMERS SPEND 12 hours per month WITH DIGITAL video content</a:t>
            </a:r>
            <a:endParaRPr lang="en-US" sz="2800" dirty="0"/>
          </a:p>
        </p:txBody>
      </p:sp>
      <p:sp>
        <p:nvSpPr>
          <p:cNvPr id="11" name="Text Placeholder 10"/>
          <p:cNvSpPr>
            <a:spLocks noGrp="1"/>
          </p:cNvSpPr>
          <p:nvPr>
            <p:ph type="body" idx="15"/>
          </p:nvPr>
        </p:nvSpPr>
        <p:spPr/>
        <p:txBody>
          <a:bodyPr/>
          <a:lstStyle/>
          <a:p>
            <a:r>
              <a:rPr lang="en-US" dirty="0"/>
              <a:t>Source:  Nielsen Cross-Platform Report data, *Online streaming data for Q2 2010 –Q4 2010 are smoothed for a consistent trend line as  data were not available for this time </a:t>
            </a:r>
            <a:r>
              <a:rPr lang="en-US" dirty="0" smtClean="0"/>
              <a:t>period. TV and Online based on Persons 2+, Mobile 13+</a:t>
            </a:r>
            <a:endParaRPr lang="en-US" dirty="0"/>
          </a:p>
        </p:txBody>
      </p:sp>
      <p:sp>
        <p:nvSpPr>
          <p:cNvPr id="6" name="TextBox 5"/>
          <p:cNvSpPr txBox="1"/>
          <p:nvPr/>
        </p:nvSpPr>
        <p:spPr>
          <a:xfrm rot="16200000">
            <a:off x="-567545" y="4348609"/>
            <a:ext cx="2736134" cy="276999"/>
          </a:xfrm>
          <a:prstGeom prst="rect">
            <a:avLst/>
          </a:prstGeom>
          <a:noFill/>
        </p:spPr>
        <p:txBody>
          <a:bodyPr wrap="none" rtlCol="0">
            <a:spAutoFit/>
          </a:bodyPr>
          <a:lstStyle/>
          <a:p>
            <a:r>
              <a:rPr lang="en-US" sz="1200" dirty="0" smtClean="0">
                <a:solidFill>
                  <a:schemeClr val="accent1"/>
                </a:solidFill>
              </a:rPr>
              <a:t>Monthly Time Spent per Person (hh:mm)</a:t>
            </a:r>
            <a:endParaRPr lang="en-US" sz="1200" dirty="0">
              <a:solidFill>
                <a:schemeClr val="accent1"/>
              </a:solidFill>
            </a:endParaRPr>
          </a:p>
        </p:txBody>
      </p:sp>
      <p:sp>
        <p:nvSpPr>
          <p:cNvPr id="2" name="Rectangle 1"/>
          <p:cNvSpPr/>
          <p:nvPr/>
        </p:nvSpPr>
        <p:spPr>
          <a:xfrm>
            <a:off x="7271464" y="4033521"/>
            <a:ext cx="897176" cy="338554"/>
          </a:xfrm>
          <a:prstGeom prst="rect">
            <a:avLst/>
          </a:prstGeom>
        </p:spPr>
        <p:txBody>
          <a:bodyPr wrap="square">
            <a:spAutoFit/>
          </a:bodyPr>
          <a:lstStyle/>
          <a:p>
            <a:r>
              <a:rPr lang="en-US" sz="1600" b="1" dirty="0" smtClean="0">
                <a:solidFill>
                  <a:srgbClr val="FFFFFF"/>
                </a:solidFill>
              </a:rPr>
              <a:t>+ 103%</a:t>
            </a:r>
            <a:endParaRPr lang="en-US" sz="1600" b="1" dirty="0">
              <a:solidFill>
                <a:srgbClr val="FFFFFF"/>
              </a:solidFill>
            </a:endParaRPr>
          </a:p>
        </p:txBody>
      </p:sp>
      <p:sp>
        <p:nvSpPr>
          <p:cNvPr id="8" name="TextBox 7"/>
          <p:cNvSpPr txBox="1"/>
          <p:nvPr/>
        </p:nvSpPr>
        <p:spPr>
          <a:xfrm>
            <a:off x="6867067" y="1316038"/>
            <a:ext cx="1682574" cy="523220"/>
          </a:xfrm>
          <a:prstGeom prst="rect">
            <a:avLst/>
          </a:prstGeom>
          <a:solidFill>
            <a:schemeClr val="accent1">
              <a:lumMod val="20000"/>
              <a:lumOff val="80000"/>
            </a:schemeClr>
          </a:solidFill>
        </p:spPr>
        <p:txBody>
          <a:bodyPr wrap="square" rtlCol="0">
            <a:spAutoFit/>
          </a:bodyPr>
          <a:lstStyle/>
          <a:p>
            <a:pPr algn="ctr"/>
            <a:r>
              <a:rPr lang="en-US" sz="1400" b="1" dirty="0" smtClean="0">
                <a:solidFill>
                  <a:schemeClr val="accent6"/>
                </a:solidFill>
              </a:rPr>
              <a:t>Q2 ‘09 to Q2 ’13</a:t>
            </a:r>
          </a:p>
          <a:p>
            <a:pPr algn="ctr"/>
            <a:r>
              <a:rPr lang="en-US" sz="1400" b="1" dirty="0" smtClean="0">
                <a:solidFill>
                  <a:schemeClr val="accent6"/>
                </a:solidFill>
              </a:rPr>
              <a:t>% Change</a:t>
            </a:r>
            <a:endParaRPr lang="en-US" sz="1400" b="1" dirty="0">
              <a:solidFill>
                <a:schemeClr val="accent6"/>
              </a:solidFill>
            </a:endParaRPr>
          </a:p>
        </p:txBody>
      </p:sp>
      <p:sp>
        <p:nvSpPr>
          <p:cNvPr id="17" name="Rectangle 16"/>
          <p:cNvSpPr/>
          <p:nvPr/>
        </p:nvSpPr>
        <p:spPr>
          <a:xfrm>
            <a:off x="7383835" y="4991834"/>
            <a:ext cx="671979" cy="338554"/>
          </a:xfrm>
          <a:prstGeom prst="rect">
            <a:avLst/>
          </a:prstGeom>
        </p:spPr>
        <p:txBody>
          <a:bodyPr wrap="none">
            <a:spAutoFit/>
          </a:bodyPr>
          <a:lstStyle/>
          <a:p>
            <a:r>
              <a:rPr lang="en-US" sz="1600" b="1" dirty="0" smtClean="0">
                <a:solidFill>
                  <a:schemeClr val="bg1"/>
                </a:solidFill>
              </a:rPr>
              <a:t>+ 4%</a:t>
            </a:r>
            <a:endParaRPr lang="en-US" sz="1600" b="1" dirty="0">
              <a:solidFill>
                <a:schemeClr val="bg1"/>
              </a:solidFill>
            </a:endParaRPr>
          </a:p>
        </p:txBody>
      </p:sp>
      <p:sp>
        <p:nvSpPr>
          <p:cNvPr id="18" name="Rectangle 17"/>
          <p:cNvSpPr/>
          <p:nvPr/>
        </p:nvSpPr>
        <p:spPr>
          <a:xfrm>
            <a:off x="7274611" y="3085366"/>
            <a:ext cx="851515" cy="369332"/>
          </a:xfrm>
          <a:prstGeom prst="rect">
            <a:avLst/>
          </a:prstGeom>
        </p:spPr>
        <p:txBody>
          <a:bodyPr wrap="none">
            <a:spAutoFit/>
          </a:bodyPr>
          <a:lstStyle/>
          <a:p>
            <a:r>
              <a:rPr lang="en-US" b="1" dirty="0" smtClean="0">
                <a:solidFill>
                  <a:srgbClr val="FFFFFF"/>
                </a:solidFill>
              </a:rPr>
              <a:t>+ 77%</a:t>
            </a:r>
            <a:endParaRPr lang="en-US" b="1"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68802843"/>
              </p:ext>
            </p:extLst>
          </p:nvPr>
        </p:nvGraphicFramePr>
        <p:xfrm>
          <a:off x="1102110" y="2362200"/>
          <a:ext cx="5942900" cy="192405"/>
        </p:xfrm>
        <a:graphic>
          <a:graphicData uri="http://schemas.openxmlformats.org/drawingml/2006/table">
            <a:tbl>
              <a:tblPr>
                <a:tableStyleId>{2D5ABB26-0587-4C30-8999-92F81FD0307C}</a:tableStyleId>
              </a:tblPr>
              <a:tblGrid>
                <a:gridCol w="1188580"/>
                <a:gridCol w="1188580"/>
                <a:gridCol w="1188580"/>
                <a:gridCol w="1188580"/>
                <a:gridCol w="1188580"/>
              </a:tblGrid>
              <a:tr h="190500">
                <a:tc>
                  <a:txBody>
                    <a:bodyPr/>
                    <a:lstStyle/>
                    <a:p>
                      <a:pPr algn="ctr" fontAlgn="b"/>
                      <a:r>
                        <a:rPr lang="en-US" sz="1200" u="none" strike="noStrike" dirty="0">
                          <a:solidFill>
                            <a:schemeClr val="accent6"/>
                          </a:solidFill>
                          <a:effectLst/>
                        </a:rPr>
                        <a:t>147:29</a:t>
                      </a:r>
                      <a:endParaRPr lang="en-US" sz="1200" b="0" i="0" u="none" strike="noStrike" dirty="0">
                        <a:solidFill>
                          <a:schemeClr val="accent6"/>
                        </a:solidFill>
                        <a:effectLst/>
                        <a:latin typeface="Calibri"/>
                      </a:endParaRPr>
                    </a:p>
                  </a:txBody>
                  <a:tcPr marL="9525" marR="9525" marT="9525" marB="0" anchor="b"/>
                </a:tc>
                <a:tc>
                  <a:txBody>
                    <a:bodyPr/>
                    <a:lstStyle/>
                    <a:p>
                      <a:pPr algn="ctr" fontAlgn="b"/>
                      <a:r>
                        <a:rPr lang="en-US" sz="1200" u="none" strike="noStrike" dirty="0">
                          <a:solidFill>
                            <a:schemeClr val="accent6"/>
                          </a:solidFill>
                          <a:effectLst/>
                        </a:rPr>
                        <a:t>150:44</a:t>
                      </a:r>
                      <a:endParaRPr lang="en-US" sz="1200" b="0" i="0" u="none" strike="noStrike" dirty="0">
                        <a:solidFill>
                          <a:schemeClr val="accent6"/>
                        </a:solidFill>
                        <a:effectLst/>
                        <a:latin typeface="Calibri"/>
                      </a:endParaRPr>
                    </a:p>
                  </a:txBody>
                  <a:tcPr marL="9525" marR="9525" marT="9525" marB="0" anchor="b"/>
                </a:tc>
                <a:tc>
                  <a:txBody>
                    <a:bodyPr/>
                    <a:lstStyle/>
                    <a:p>
                      <a:pPr algn="ctr" fontAlgn="b"/>
                      <a:r>
                        <a:rPr lang="en-US" sz="1200" u="none" strike="noStrike" dirty="0">
                          <a:solidFill>
                            <a:schemeClr val="accent6"/>
                          </a:solidFill>
                          <a:effectLst/>
                        </a:rPr>
                        <a:t>155:06</a:t>
                      </a:r>
                      <a:endParaRPr lang="en-US" sz="1200" b="0" i="0" u="none" strike="noStrike" dirty="0">
                        <a:solidFill>
                          <a:schemeClr val="accent6"/>
                        </a:solidFill>
                        <a:effectLst/>
                        <a:latin typeface="Calibri"/>
                      </a:endParaRPr>
                    </a:p>
                  </a:txBody>
                  <a:tcPr marL="9525" marR="9525" marT="9525" marB="0" anchor="b"/>
                </a:tc>
                <a:tc>
                  <a:txBody>
                    <a:bodyPr/>
                    <a:lstStyle/>
                    <a:p>
                      <a:pPr algn="ctr" fontAlgn="b"/>
                      <a:r>
                        <a:rPr lang="en-US" sz="1200" u="none" strike="noStrike" dirty="0">
                          <a:solidFill>
                            <a:schemeClr val="accent6"/>
                          </a:solidFill>
                          <a:effectLst/>
                        </a:rPr>
                        <a:t>156:05</a:t>
                      </a:r>
                      <a:endParaRPr lang="en-US" sz="1200" b="0" i="0" u="none" strike="noStrike" dirty="0">
                        <a:solidFill>
                          <a:schemeClr val="accent6"/>
                        </a:solidFill>
                        <a:effectLst/>
                        <a:latin typeface="Calibri"/>
                      </a:endParaRPr>
                    </a:p>
                  </a:txBody>
                  <a:tcPr marL="9525" marR="9525" marT="9525" marB="0" anchor="b"/>
                </a:tc>
                <a:tc>
                  <a:txBody>
                    <a:bodyPr/>
                    <a:lstStyle/>
                    <a:p>
                      <a:pPr algn="ctr" fontAlgn="b"/>
                      <a:r>
                        <a:rPr lang="en-US" sz="1200" u="none" strike="noStrike" dirty="0">
                          <a:solidFill>
                            <a:schemeClr val="accent6"/>
                          </a:solidFill>
                          <a:effectLst/>
                        </a:rPr>
                        <a:t>158:50</a:t>
                      </a:r>
                      <a:endParaRPr lang="en-US" sz="1200" b="0" i="0" u="none" strike="noStrike" dirty="0">
                        <a:solidFill>
                          <a:schemeClr val="accent6"/>
                        </a:solidFill>
                        <a:effectLst/>
                        <a:latin typeface="Calibri"/>
                      </a:endParaRPr>
                    </a:p>
                  </a:txBody>
                  <a:tcPr marL="9525" marR="9525" marT="9525" marB="0" anchor="b"/>
                </a:tc>
              </a:tr>
            </a:tbl>
          </a:graphicData>
        </a:graphic>
      </p:graphicFrame>
      <p:sp>
        <p:nvSpPr>
          <p:cNvPr id="19" name="Rectangle 18"/>
          <p:cNvSpPr/>
          <p:nvPr>
            <p:custDataLst>
              <p:tags r:id="rId1"/>
            </p:custDataLst>
          </p:nvPr>
        </p:nvSpPr>
        <p:spPr bwMode="auto">
          <a:xfrm>
            <a:off x="228600" y="2133600"/>
            <a:ext cx="873512" cy="731536"/>
          </a:xfrm>
          <a:prstGeom prst="rect">
            <a:avLst/>
          </a:prstGeom>
          <a:noFill/>
          <a:ln>
            <a:noFill/>
          </a:ln>
          <a:effectLst/>
          <a:extLst>
            <a:ext uri="{909E8E84-426E-40dd-AFC4-6F175D3DCCD1}">
              <a14:hiddenFill xmlns:a14="http://schemas.microsoft.com/office/drawing/2010/main">
                <a:solidFill>
                  <a:schemeClr val="accent4">
                    <a:lumMod val="20000"/>
                    <a:lumOff val="80000"/>
                  </a:schemeClr>
                </a:solidFill>
              </a14:hiddenFill>
            </a:ext>
          </a:ex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r">
              <a:spcBef>
                <a:spcPct val="0"/>
              </a:spcBef>
              <a:spcAft>
                <a:spcPct val="0"/>
              </a:spcAft>
            </a:pPr>
            <a:r>
              <a:rPr lang="en-US" sz="1100" dirty="0" smtClean="0">
                <a:solidFill>
                  <a:schemeClr val="accent6"/>
                </a:solidFill>
              </a:rPr>
              <a:t>Total  Monthly Time Spent (hh:mm)</a:t>
            </a:r>
            <a:endParaRPr lang="en-US" sz="1100" dirty="0">
              <a:solidFill>
                <a:schemeClr val="accent6"/>
              </a:solidFill>
              <a:sym typeface="+mn-lt"/>
            </a:endParaRPr>
          </a:p>
        </p:txBody>
      </p:sp>
      <p:sp>
        <p:nvSpPr>
          <p:cNvPr id="20" name="Rectangle 19"/>
          <p:cNvSpPr/>
          <p:nvPr/>
        </p:nvSpPr>
        <p:spPr>
          <a:xfrm>
            <a:off x="7292395" y="2162869"/>
            <a:ext cx="851515" cy="369332"/>
          </a:xfrm>
          <a:prstGeom prst="rect">
            <a:avLst/>
          </a:prstGeom>
        </p:spPr>
        <p:txBody>
          <a:bodyPr wrap="none">
            <a:spAutoFit/>
          </a:bodyPr>
          <a:lstStyle/>
          <a:p>
            <a:r>
              <a:rPr lang="en-US" b="1" dirty="0" smtClean="0">
                <a:solidFill>
                  <a:srgbClr val="FFFFFF"/>
                </a:solidFill>
              </a:rPr>
              <a:t>+7.7%</a:t>
            </a:r>
            <a:endParaRPr lang="en-US" b="1" dirty="0">
              <a:solidFill>
                <a:srgbClr val="FFFFFF"/>
              </a:solidFill>
            </a:endParaRPr>
          </a:p>
        </p:txBody>
      </p:sp>
    </p:spTree>
    <p:extLst>
      <p:ext uri="{BB962C8B-B14F-4D97-AF65-F5344CB8AC3E}">
        <p14:creationId xmlns:p14="http://schemas.microsoft.com/office/powerpoint/2010/main" val="39934344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2002424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Digital ratings</a:t>
            </a:r>
            <a:endParaRPr lang="en-US" dirty="0"/>
          </a:p>
        </p:txBody>
      </p:sp>
    </p:spTree>
    <p:extLst>
      <p:ext uri="{BB962C8B-B14F-4D97-AF65-F5344CB8AC3E}">
        <p14:creationId xmlns:p14="http://schemas.microsoft.com/office/powerpoint/2010/main" val="7003245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noChangeAspect="1"/>
            <a:stCxn id="7" idx="5"/>
            <a:endCxn id="26" idx="1"/>
          </p:cNvCxnSpPr>
          <p:nvPr/>
        </p:nvCxnSpPr>
        <p:spPr>
          <a:xfrm>
            <a:off x="4842392" y="3680134"/>
            <a:ext cx="183386" cy="222249"/>
          </a:xfrm>
          <a:prstGeom prst="line">
            <a:avLst/>
          </a:prstGeom>
          <a:ln>
            <a:solidFill>
              <a:schemeClr val="tx1">
                <a:lumMod val="60000"/>
                <a:lumOff val="40000"/>
              </a:schemeClr>
            </a:solidFill>
          </a:ln>
        </p:spPr>
        <p:style>
          <a:lnRef idx="2">
            <a:schemeClr val="accent1"/>
          </a:lnRef>
          <a:fillRef idx="0">
            <a:schemeClr val="accent1"/>
          </a:fillRef>
          <a:effectRef idx="1">
            <a:schemeClr val="accent1"/>
          </a:effectRef>
          <a:fontRef idx="minor">
            <a:schemeClr val="tx1"/>
          </a:fontRef>
        </p:style>
      </p:cxnSp>
      <p:grpSp>
        <p:nvGrpSpPr>
          <p:cNvPr id="6" name="Group 5"/>
          <p:cNvGrpSpPr>
            <a:grpSpLocks noChangeAspect="1"/>
          </p:cNvGrpSpPr>
          <p:nvPr/>
        </p:nvGrpSpPr>
        <p:grpSpPr>
          <a:xfrm>
            <a:off x="4139952" y="2977694"/>
            <a:ext cx="822960" cy="822960"/>
            <a:chOff x="4155936" y="2153424"/>
            <a:chExt cx="822960" cy="822960"/>
          </a:xfrm>
        </p:grpSpPr>
        <p:sp>
          <p:nvSpPr>
            <p:cNvPr id="7" name="Oval 6"/>
            <p:cNvSpPr>
              <a:spLocks noChangeAspect="1"/>
            </p:cNvSpPr>
            <p:nvPr/>
          </p:nvSpPr>
          <p:spPr>
            <a:xfrm>
              <a:off x="4155936" y="2153424"/>
              <a:ext cx="822960" cy="82296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45"/>
            <p:cNvGrpSpPr>
              <a:grpSpLocks noChangeAspect="1"/>
            </p:cNvGrpSpPr>
            <p:nvPr/>
          </p:nvGrpSpPr>
          <p:grpSpPr>
            <a:xfrm>
              <a:off x="4299960" y="2295158"/>
              <a:ext cx="548640" cy="548640"/>
              <a:chOff x="7275503" y="4805622"/>
              <a:chExt cx="1271016" cy="1271016"/>
            </a:xfrm>
          </p:grpSpPr>
          <p:sp>
            <p:nvSpPr>
              <p:cNvPr id="9" name="Oval 8"/>
              <p:cNvSpPr/>
              <p:nvPr/>
            </p:nvSpPr>
            <p:spPr>
              <a:xfrm>
                <a:off x="7275503" y="4805622"/>
                <a:ext cx="1271016" cy="127101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OvertheTop.emf"/>
              <p:cNvPicPr>
                <a:picLocks noChangeAspect="1"/>
              </p:cNvPicPr>
              <p:nvPr/>
            </p:nvPicPr>
            <p:blipFill>
              <a:blip r:embed="rId2" cstate="print"/>
              <a:srcRect l="2361" t="6843" r="6440" b="39608"/>
              <a:stretch>
                <a:fillRect/>
              </a:stretch>
            </p:blipFill>
            <p:spPr>
              <a:xfrm>
                <a:off x="7402605" y="5180964"/>
                <a:ext cx="1000911" cy="584284"/>
              </a:xfrm>
              <a:prstGeom prst="rect">
                <a:avLst/>
              </a:prstGeom>
            </p:spPr>
          </p:pic>
        </p:grpSp>
      </p:grpSp>
      <p:grpSp>
        <p:nvGrpSpPr>
          <p:cNvPr id="11" name="Group 15"/>
          <p:cNvGrpSpPr>
            <a:grpSpLocks noChangeAspect="1"/>
          </p:cNvGrpSpPr>
          <p:nvPr/>
        </p:nvGrpSpPr>
        <p:grpSpPr>
          <a:xfrm>
            <a:off x="2771800" y="4520734"/>
            <a:ext cx="731520" cy="731520"/>
            <a:chOff x="4024613" y="1021018"/>
            <a:chExt cx="1271016" cy="1271016"/>
          </a:xfrm>
          <a:solidFill>
            <a:schemeClr val="bg1">
              <a:lumMod val="75000"/>
            </a:schemeClr>
          </a:solidFill>
        </p:grpSpPr>
        <p:sp>
          <p:nvSpPr>
            <p:cNvPr id="12" name="Oval 11"/>
            <p:cNvSpPr/>
            <p:nvPr/>
          </p:nvSpPr>
          <p:spPr>
            <a:xfrm>
              <a:off x="4024613"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Mobile.emf"/>
            <p:cNvPicPr>
              <a:picLocks noChangeAspect="1"/>
            </p:cNvPicPr>
            <p:nvPr/>
          </p:nvPicPr>
          <p:blipFill>
            <a:blip r:embed="rId3" cstate="print"/>
            <a:stretch>
              <a:fillRect/>
            </a:stretch>
          </p:blipFill>
          <p:spPr>
            <a:xfrm>
              <a:off x="4408536" y="1222186"/>
              <a:ext cx="503170" cy="868680"/>
            </a:xfrm>
            <a:prstGeom prst="rect">
              <a:avLst/>
            </a:prstGeom>
            <a:grpFill/>
          </p:spPr>
        </p:pic>
      </p:grpSp>
      <p:sp>
        <p:nvSpPr>
          <p:cNvPr id="14" name="Oval 13"/>
          <p:cNvSpPr>
            <a:spLocks noChangeAspect="1"/>
          </p:cNvSpPr>
          <p:nvPr/>
        </p:nvSpPr>
        <p:spPr>
          <a:xfrm>
            <a:off x="2051720" y="2912204"/>
            <a:ext cx="731520" cy="73152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21"/>
          <p:cNvGrpSpPr>
            <a:grpSpLocks noChangeAspect="1"/>
          </p:cNvGrpSpPr>
          <p:nvPr/>
        </p:nvGrpSpPr>
        <p:grpSpPr>
          <a:xfrm>
            <a:off x="5607536" y="1451814"/>
            <a:ext cx="731520" cy="731520"/>
            <a:chOff x="2385926" y="1021018"/>
            <a:chExt cx="1271016" cy="1271016"/>
          </a:xfrm>
          <a:solidFill>
            <a:schemeClr val="bg1">
              <a:lumMod val="75000"/>
            </a:schemeClr>
          </a:solidFill>
        </p:grpSpPr>
        <p:sp>
          <p:nvSpPr>
            <p:cNvPr id="16" name="Oval 15"/>
            <p:cNvSpPr/>
            <p:nvPr/>
          </p:nvSpPr>
          <p:spPr>
            <a:xfrm>
              <a:off x="2385926"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pic>
          <p:nvPicPr>
            <p:cNvPr id="17" name="Picture 16" descr="Online.emf"/>
            <p:cNvPicPr>
              <a:picLocks noChangeAspect="1"/>
            </p:cNvPicPr>
            <p:nvPr/>
          </p:nvPicPr>
          <p:blipFill>
            <a:blip r:embed="rId4" cstate="print"/>
            <a:stretch>
              <a:fillRect/>
            </a:stretch>
          </p:blipFill>
          <p:spPr>
            <a:xfrm>
              <a:off x="2581184" y="1368490"/>
              <a:ext cx="880500" cy="576072"/>
            </a:xfrm>
            <a:prstGeom prst="rect">
              <a:avLst/>
            </a:prstGeom>
            <a:grpFill/>
          </p:spPr>
        </p:pic>
      </p:grpSp>
      <p:grpSp>
        <p:nvGrpSpPr>
          <p:cNvPr id="18" name="Group 27"/>
          <p:cNvGrpSpPr>
            <a:grpSpLocks noChangeAspect="1"/>
          </p:cNvGrpSpPr>
          <p:nvPr/>
        </p:nvGrpSpPr>
        <p:grpSpPr>
          <a:xfrm>
            <a:off x="5712713" y="4482370"/>
            <a:ext cx="731520" cy="731520"/>
            <a:chOff x="7301987" y="1021018"/>
            <a:chExt cx="1271016" cy="1271016"/>
          </a:xfrm>
          <a:solidFill>
            <a:schemeClr val="bg1">
              <a:lumMod val="75000"/>
            </a:schemeClr>
          </a:solidFill>
        </p:grpSpPr>
        <p:sp>
          <p:nvSpPr>
            <p:cNvPr id="19" name="Oval 18"/>
            <p:cNvSpPr/>
            <p:nvPr/>
          </p:nvSpPr>
          <p:spPr>
            <a:xfrm>
              <a:off x="7301987"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descr="Tablet.emf"/>
            <p:cNvPicPr>
              <a:picLocks noChangeAspect="1"/>
            </p:cNvPicPr>
            <p:nvPr/>
          </p:nvPicPr>
          <p:blipFill>
            <a:blip r:embed="rId5" cstate="print"/>
            <a:stretch>
              <a:fillRect/>
            </a:stretch>
          </p:blipFill>
          <p:spPr>
            <a:xfrm>
              <a:off x="7611969" y="1249618"/>
              <a:ext cx="651053" cy="813816"/>
            </a:xfrm>
            <a:prstGeom prst="rect">
              <a:avLst/>
            </a:prstGeom>
            <a:grpFill/>
          </p:spPr>
        </p:pic>
      </p:grpSp>
      <p:sp>
        <p:nvSpPr>
          <p:cNvPr id="21" name="Oval 20"/>
          <p:cNvSpPr>
            <a:spLocks noChangeAspect="1"/>
          </p:cNvSpPr>
          <p:nvPr/>
        </p:nvSpPr>
        <p:spPr>
          <a:xfrm>
            <a:off x="6399624" y="2895600"/>
            <a:ext cx="731520" cy="73152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33"/>
          <p:cNvGrpSpPr>
            <a:grpSpLocks noChangeAspect="1"/>
          </p:cNvGrpSpPr>
          <p:nvPr/>
        </p:nvGrpSpPr>
        <p:grpSpPr>
          <a:xfrm>
            <a:off x="3571880" y="2368486"/>
            <a:ext cx="640080" cy="640080"/>
            <a:chOff x="3276600" y="5559630"/>
            <a:chExt cx="1271016" cy="1271016"/>
          </a:xfrm>
          <a:solidFill>
            <a:schemeClr val="bg1">
              <a:lumMod val="75000"/>
            </a:schemeClr>
          </a:solidFill>
        </p:grpSpPr>
        <p:sp>
          <p:nvSpPr>
            <p:cNvPr id="23" name="Oval 22"/>
            <p:cNvSpPr/>
            <p:nvPr/>
          </p:nvSpPr>
          <p:spPr>
            <a:xfrm>
              <a:off x="3276600" y="5559630"/>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ebsites.em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9077" y="5928438"/>
              <a:ext cx="786062" cy="533400"/>
            </a:xfrm>
            <a:prstGeom prst="rect">
              <a:avLst/>
            </a:prstGeom>
            <a:grpFill/>
          </p:spPr>
        </p:pic>
      </p:grpSp>
      <p:grpSp>
        <p:nvGrpSpPr>
          <p:cNvPr id="25" name="Group 39"/>
          <p:cNvGrpSpPr>
            <a:grpSpLocks noChangeAspect="1"/>
          </p:cNvGrpSpPr>
          <p:nvPr/>
        </p:nvGrpSpPr>
        <p:grpSpPr>
          <a:xfrm>
            <a:off x="4932040" y="3808646"/>
            <a:ext cx="640080" cy="640080"/>
            <a:chOff x="7301987" y="4646765"/>
            <a:chExt cx="1271016" cy="1271016"/>
          </a:xfrm>
          <a:solidFill>
            <a:schemeClr val="bg1">
              <a:lumMod val="75000"/>
            </a:schemeClr>
          </a:solidFill>
        </p:grpSpPr>
        <p:sp>
          <p:nvSpPr>
            <p:cNvPr id="26" name="Oval 25"/>
            <p:cNvSpPr/>
            <p:nvPr/>
          </p:nvSpPr>
          <p:spPr>
            <a:xfrm>
              <a:off x="7301987" y="4646765"/>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OvertheTop.emf"/>
            <p:cNvPicPr>
              <a:picLocks noChangeAspect="1"/>
            </p:cNvPicPr>
            <p:nvPr/>
          </p:nvPicPr>
          <p:blipFill>
            <a:blip r:embed="rId2" cstate="print"/>
            <a:stretch>
              <a:fillRect/>
            </a:stretch>
          </p:blipFill>
          <p:spPr>
            <a:xfrm>
              <a:off x="7528208" y="4875364"/>
              <a:ext cx="818575" cy="813815"/>
            </a:xfrm>
            <a:prstGeom prst="rect">
              <a:avLst/>
            </a:prstGeom>
            <a:grpFill/>
          </p:spPr>
        </p:pic>
      </p:grpSp>
      <p:sp>
        <p:nvSpPr>
          <p:cNvPr id="28" name="TextBox 27"/>
          <p:cNvSpPr txBox="1">
            <a:spLocks noChangeAspect="1"/>
          </p:cNvSpPr>
          <p:nvPr/>
        </p:nvSpPr>
        <p:spPr>
          <a:xfrm>
            <a:off x="3081562" y="2953108"/>
            <a:ext cx="914374" cy="415498"/>
          </a:xfrm>
          <a:prstGeom prst="rect">
            <a:avLst/>
          </a:prstGeom>
          <a:noFill/>
          <a:ln>
            <a:noFill/>
          </a:ln>
        </p:spPr>
        <p:txBody>
          <a:bodyPr wrap="square" rtlCol="0">
            <a:spAutoFit/>
          </a:bodyPr>
          <a:lstStyle/>
          <a:p>
            <a:pPr algn="ctr"/>
            <a:r>
              <a:rPr lang="en-US" sz="1050" dirty="0" smtClean="0">
                <a:solidFill>
                  <a:schemeClr val="tx1">
                    <a:lumMod val="60000"/>
                    <a:lumOff val="40000"/>
                  </a:schemeClr>
                </a:solidFill>
              </a:rPr>
              <a:t>DIGITAL PUBLISHER</a:t>
            </a:r>
            <a:endParaRPr lang="en-US" sz="1050" dirty="0">
              <a:solidFill>
                <a:schemeClr val="tx1">
                  <a:lumMod val="60000"/>
                  <a:lumOff val="40000"/>
                </a:schemeClr>
              </a:solidFill>
            </a:endParaRPr>
          </a:p>
        </p:txBody>
      </p:sp>
      <p:sp>
        <p:nvSpPr>
          <p:cNvPr id="29" name="TextBox 28"/>
          <p:cNvSpPr txBox="1">
            <a:spLocks noChangeAspect="1"/>
          </p:cNvSpPr>
          <p:nvPr/>
        </p:nvSpPr>
        <p:spPr>
          <a:xfrm>
            <a:off x="4314627" y="4448726"/>
            <a:ext cx="1265485" cy="253916"/>
          </a:xfrm>
          <a:prstGeom prst="rect">
            <a:avLst/>
          </a:prstGeom>
          <a:noFill/>
          <a:ln>
            <a:noFill/>
          </a:ln>
        </p:spPr>
        <p:txBody>
          <a:bodyPr wrap="square" rtlCol="0">
            <a:spAutoFit/>
          </a:bodyPr>
          <a:lstStyle/>
          <a:p>
            <a:pPr algn="ctr"/>
            <a:r>
              <a:rPr lang="en-US" sz="1050" dirty="0" smtClean="0">
                <a:solidFill>
                  <a:schemeClr val="tx1">
                    <a:lumMod val="60000"/>
                    <a:lumOff val="40000"/>
                  </a:schemeClr>
                </a:solidFill>
              </a:rPr>
              <a:t>TV NETWORK</a:t>
            </a:r>
            <a:endParaRPr lang="en-US" sz="1050" dirty="0">
              <a:solidFill>
                <a:schemeClr val="tx1">
                  <a:lumMod val="60000"/>
                  <a:lumOff val="40000"/>
                </a:schemeClr>
              </a:solidFill>
            </a:endParaRPr>
          </a:p>
        </p:txBody>
      </p:sp>
      <p:cxnSp>
        <p:nvCxnSpPr>
          <p:cNvPr id="30" name="Straight Connector 29"/>
          <p:cNvCxnSpPr>
            <a:cxnSpLocks noChangeAspect="1"/>
            <a:stCxn id="23" idx="5"/>
            <a:endCxn id="7" idx="1"/>
          </p:cNvCxnSpPr>
          <p:nvPr/>
        </p:nvCxnSpPr>
        <p:spPr>
          <a:xfrm>
            <a:off x="4118222" y="2914829"/>
            <a:ext cx="142250" cy="183385"/>
          </a:xfrm>
          <a:prstGeom prst="line">
            <a:avLst/>
          </a:prstGeom>
          <a:ln>
            <a:solidFill>
              <a:schemeClr val="tx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1" name="Oval 30"/>
          <p:cNvSpPr>
            <a:spLocks noChangeAspect="1"/>
          </p:cNvSpPr>
          <p:nvPr/>
        </p:nvSpPr>
        <p:spPr>
          <a:xfrm>
            <a:off x="3131840" y="1903522"/>
            <a:ext cx="2924681" cy="2926080"/>
          </a:xfrm>
          <a:prstGeom prst="ellipse">
            <a:avLst/>
          </a:prstGeom>
          <a:noFill/>
          <a:ln w="1905">
            <a:solidFill>
              <a:srgbClr val="F1572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8DC63F"/>
              </a:solidFill>
              <a:latin typeface="Calibri" pitchFamily="34" charset="0"/>
            </a:endParaRPr>
          </a:p>
        </p:txBody>
      </p:sp>
      <p:sp>
        <p:nvSpPr>
          <p:cNvPr id="32" name="Oval 31"/>
          <p:cNvSpPr>
            <a:spLocks noChangeAspect="1"/>
          </p:cNvSpPr>
          <p:nvPr/>
        </p:nvSpPr>
        <p:spPr>
          <a:xfrm>
            <a:off x="3059832" y="1836986"/>
            <a:ext cx="3061775" cy="3063240"/>
          </a:xfrm>
          <a:prstGeom prst="ellipse">
            <a:avLst/>
          </a:prstGeom>
          <a:noFill/>
          <a:ln w="1905">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8DC63F"/>
              </a:solidFill>
              <a:latin typeface="Calibri" pitchFamily="34" charset="0"/>
            </a:endParaRPr>
          </a:p>
        </p:txBody>
      </p:sp>
      <p:sp>
        <p:nvSpPr>
          <p:cNvPr id="33" name="Oval 32"/>
          <p:cNvSpPr>
            <a:spLocks noChangeAspect="1"/>
          </p:cNvSpPr>
          <p:nvPr/>
        </p:nvSpPr>
        <p:spPr>
          <a:xfrm>
            <a:off x="3003005" y="1784430"/>
            <a:ext cx="3153171" cy="3154680"/>
          </a:xfrm>
          <a:prstGeom prst="ellipse">
            <a:avLst/>
          </a:prstGeom>
          <a:noFill/>
          <a:ln w="1905">
            <a:solidFill>
              <a:schemeClr val="accent4"/>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8DC63F"/>
              </a:solidFill>
              <a:latin typeface="Calibri" pitchFamily="34" charset="0"/>
            </a:endParaRPr>
          </a:p>
        </p:txBody>
      </p:sp>
      <p:grpSp>
        <p:nvGrpSpPr>
          <p:cNvPr id="34" name="Group 72"/>
          <p:cNvGrpSpPr>
            <a:grpSpLocks noChangeAspect="1"/>
          </p:cNvGrpSpPr>
          <p:nvPr/>
        </p:nvGrpSpPr>
        <p:grpSpPr>
          <a:xfrm>
            <a:off x="2760360" y="1451814"/>
            <a:ext cx="731520" cy="731520"/>
            <a:chOff x="1143000" y="1066800"/>
            <a:chExt cx="1271016" cy="1271016"/>
          </a:xfrm>
          <a:solidFill>
            <a:schemeClr val="bg1">
              <a:lumMod val="75000"/>
            </a:schemeClr>
          </a:solidFill>
        </p:grpSpPr>
        <p:sp>
          <p:nvSpPr>
            <p:cNvPr id="35" name="Oval 34"/>
            <p:cNvSpPr/>
            <p:nvPr/>
          </p:nvSpPr>
          <p:spPr>
            <a:xfrm>
              <a:off x="1143000" y="1066800"/>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pic>
          <p:nvPicPr>
            <p:cNvPr id="36" name="Picture 35" descr="Server.emf"/>
            <p:cNvPicPr>
              <a:picLocks noChangeAspect="1"/>
            </p:cNvPicPr>
            <p:nvPr/>
          </p:nvPicPr>
          <p:blipFill>
            <a:blip r:embed="rId7" cstate="print"/>
            <a:stretch>
              <a:fillRect/>
            </a:stretch>
          </p:blipFill>
          <p:spPr>
            <a:xfrm>
              <a:off x="2010029" y="1426891"/>
              <a:ext cx="244988" cy="572744"/>
            </a:xfrm>
            <a:prstGeom prst="rect">
              <a:avLst/>
            </a:prstGeom>
            <a:grpFill/>
          </p:spPr>
        </p:pic>
        <p:pic>
          <p:nvPicPr>
            <p:cNvPr id="37" name="Picture 36" descr="TV.emf"/>
            <p:cNvPicPr>
              <a:picLocks noChangeAspect="1"/>
            </p:cNvPicPr>
            <p:nvPr/>
          </p:nvPicPr>
          <p:blipFill>
            <a:blip r:embed="rId8" cstate="print"/>
            <a:stretch>
              <a:fillRect/>
            </a:stretch>
          </p:blipFill>
          <p:spPr>
            <a:xfrm>
              <a:off x="1280841" y="1470483"/>
              <a:ext cx="669528" cy="515572"/>
            </a:xfrm>
            <a:prstGeom prst="rect">
              <a:avLst/>
            </a:prstGeom>
            <a:grpFill/>
          </p:spPr>
        </p:pic>
      </p:grpSp>
      <p:sp>
        <p:nvSpPr>
          <p:cNvPr id="38" name="TextBox 37"/>
          <p:cNvSpPr txBox="1">
            <a:spLocks noChangeAspect="1"/>
          </p:cNvSpPr>
          <p:nvPr/>
        </p:nvSpPr>
        <p:spPr>
          <a:xfrm>
            <a:off x="2642742" y="2178586"/>
            <a:ext cx="561106" cy="307777"/>
          </a:xfrm>
          <a:prstGeom prst="rect">
            <a:avLst/>
          </a:prstGeom>
          <a:noFill/>
        </p:spPr>
        <p:txBody>
          <a:bodyPr wrap="square" rtlCol="0">
            <a:spAutoFit/>
          </a:bodyPr>
          <a:lstStyle/>
          <a:p>
            <a:pPr algn="ctr"/>
            <a:r>
              <a:rPr lang="en-US" sz="1400" dirty="0" smtClean="0">
                <a:solidFill>
                  <a:schemeClr val="tx1">
                    <a:lumMod val="60000"/>
                    <a:lumOff val="40000"/>
                  </a:schemeClr>
                </a:solidFill>
              </a:rPr>
              <a:t>PC</a:t>
            </a:r>
            <a:endParaRPr lang="en-US" sz="1400" dirty="0">
              <a:solidFill>
                <a:schemeClr val="tx1">
                  <a:lumMod val="60000"/>
                  <a:lumOff val="40000"/>
                </a:schemeClr>
              </a:solidFill>
            </a:endParaRPr>
          </a:p>
        </p:txBody>
      </p:sp>
      <p:sp>
        <p:nvSpPr>
          <p:cNvPr id="39" name="TextBox 38"/>
          <p:cNvSpPr txBox="1">
            <a:spLocks noChangeAspect="1"/>
          </p:cNvSpPr>
          <p:nvPr/>
        </p:nvSpPr>
        <p:spPr>
          <a:xfrm>
            <a:off x="5940151" y="2178586"/>
            <a:ext cx="935757" cy="307777"/>
          </a:xfrm>
          <a:prstGeom prst="rect">
            <a:avLst/>
          </a:prstGeom>
          <a:noFill/>
        </p:spPr>
        <p:txBody>
          <a:bodyPr wrap="square" rtlCol="0">
            <a:spAutoFit/>
          </a:bodyPr>
          <a:lstStyle/>
          <a:p>
            <a:pPr algn="ctr"/>
            <a:r>
              <a:rPr lang="en-US" sz="1400" dirty="0" smtClean="0">
                <a:solidFill>
                  <a:schemeClr val="tx1">
                    <a:lumMod val="60000"/>
                    <a:lumOff val="40000"/>
                  </a:schemeClr>
                </a:solidFill>
              </a:rPr>
              <a:t>LAPTOP</a:t>
            </a:r>
            <a:endParaRPr lang="en-US" sz="1400" dirty="0">
              <a:solidFill>
                <a:schemeClr val="tx1">
                  <a:lumMod val="60000"/>
                  <a:lumOff val="40000"/>
                </a:schemeClr>
              </a:solidFill>
            </a:endParaRPr>
          </a:p>
        </p:txBody>
      </p:sp>
      <p:sp>
        <p:nvSpPr>
          <p:cNvPr id="40" name="TextBox 39"/>
          <p:cNvSpPr txBox="1">
            <a:spLocks noChangeAspect="1"/>
          </p:cNvSpPr>
          <p:nvPr/>
        </p:nvSpPr>
        <p:spPr>
          <a:xfrm>
            <a:off x="6228209" y="3615680"/>
            <a:ext cx="1152103" cy="307777"/>
          </a:xfrm>
          <a:prstGeom prst="rect">
            <a:avLst/>
          </a:prstGeom>
          <a:noFill/>
        </p:spPr>
        <p:txBody>
          <a:bodyPr wrap="square" rtlCol="0">
            <a:spAutoFit/>
          </a:bodyPr>
          <a:lstStyle/>
          <a:p>
            <a:pPr algn="ctr"/>
            <a:r>
              <a:rPr lang="en-US" sz="1400" dirty="0" smtClean="0">
                <a:solidFill>
                  <a:schemeClr val="tx1">
                    <a:lumMod val="60000"/>
                    <a:lumOff val="40000"/>
                  </a:schemeClr>
                </a:solidFill>
              </a:rPr>
              <a:t>APP</a:t>
            </a:r>
            <a:endParaRPr lang="en-US" sz="1400" dirty="0">
              <a:solidFill>
                <a:schemeClr val="tx1">
                  <a:lumMod val="60000"/>
                  <a:lumOff val="40000"/>
                </a:schemeClr>
              </a:solidFill>
            </a:endParaRPr>
          </a:p>
        </p:txBody>
      </p:sp>
      <p:sp>
        <p:nvSpPr>
          <p:cNvPr id="41" name="TextBox 40"/>
          <p:cNvSpPr txBox="1">
            <a:spLocks noChangeAspect="1"/>
          </p:cNvSpPr>
          <p:nvPr/>
        </p:nvSpPr>
        <p:spPr>
          <a:xfrm>
            <a:off x="1835721" y="3632284"/>
            <a:ext cx="1152103" cy="307777"/>
          </a:xfrm>
          <a:prstGeom prst="rect">
            <a:avLst/>
          </a:prstGeom>
          <a:noFill/>
        </p:spPr>
        <p:txBody>
          <a:bodyPr wrap="square" rtlCol="0">
            <a:spAutoFit/>
          </a:bodyPr>
          <a:lstStyle/>
          <a:p>
            <a:pPr algn="ctr"/>
            <a:r>
              <a:rPr lang="en-US" sz="1400" dirty="0" smtClean="0">
                <a:solidFill>
                  <a:schemeClr val="tx1">
                    <a:lumMod val="60000"/>
                    <a:lumOff val="40000"/>
                  </a:schemeClr>
                </a:solidFill>
              </a:rPr>
              <a:t>BROWSER</a:t>
            </a:r>
            <a:endParaRPr lang="en-US" sz="1400" dirty="0">
              <a:solidFill>
                <a:schemeClr val="tx1">
                  <a:lumMod val="60000"/>
                  <a:lumOff val="40000"/>
                </a:schemeClr>
              </a:solidFill>
            </a:endParaRPr>
          </a:p>
        </p:txBody>
      </p:sp>
      <p:sp>
        <p:nvSpPr>
          <p:cNvPr id="42" name="TextBox 41"/>
          <p:cNvSpPr txBox="1">
            <a:spLocks noChangeAspect="1"/>
          </p:cNvSpPr>
          <p:nvPr/>
        </p:nvSpPr>
        <p:spPr>
          <a:xfrm>
            <a:off x="3275856" y="5058906"/>
            <a:ext cx="1279008" cy="307777"/>
          </a:xfrm>
          <a:prstGeom prst="rect">
            <a:avLst/>
          </a:prstGeom>
          <a:noFill/>
        </p:spPr>
        <p:txBody>
          <a:bodyPr wrap="square" rtlCol="0">
            <a:spAutoFit/>
          </a:bodyPr>
          <a:lstStyle/>
          <a:p>
            <a:pPr algn="ctr"/>
            <a:r>
              <a:rPr lang="en-US" sz="1400" dirty="0" smtClean="0">
                <a:solidFill>
                  <a:schemeClr val="tx1">
                    <a:lumMod val="60000"/>
                    <a:lumOff val="40000"/>
                  </a:schemeClr>
                </a:solidFill>
              </a:rPr>
              <a:t>SMARTPHONE</a:t>
            </a:r>
            <a:endParaRPr lang="en-US" sz="1400" dirty="0">
              <a:solidFill>
                <a:schemeClr val="tx1">
                  <a:lumMod val="60000"/>
                  <a:lumOff val="40000"/>
                </a:schemeClr>
              </a:solidFill>
            </a:endParaRPr>
          </a:p>
        </p:txBody>
      </p:sp>
      <p:sp>
        <p:nvSpPr>
          <p:cNvPr id="43" name="TextBox 42"/>
          <p:cNvSpPr txBox="1">
            <a:spLocks noChangeAspect="1"/>
          </p:cNvSpPr>
          <p:nvPr/>
        </p:nvSpPr>
        <p:spPr>
          <a:xfrm>
            <a:off x="5004073" y="5058906"/>
            <a:ext cx="1152103" cy="307777"/>
          </a:xfrm>
          <a:prstGeom prst="rect">
            <a:avLst/>
          </a:prstGeom>
          <a:noFill/>
        </p:spPr>
        <p:txBody>
          <a:bodyPr wrap="square" rtlCol="0">
            <a:spAutoFit/>
          </a:bodyPr>
          <a:lstStyle/>
          <a:p>
            <a:pPr algn="ctr"/>
            <a:r>
              <a:rPr lang="en-US" sz="1400" dirty="0" smtClean="0">
                <a:solidFill>
                  <a:schemeClr val="tx1">
                    <a:lumMod val="60000"/>
                    <a:lumOff val="40000"/>
                  </a:schemeClr>
                </a:solidFill>
              </a:rPr>
              <a:t>TABLET</a:t>
            </a:r>
            <a:endParaRPr lang="en-US" sz="1400" dirty="0">
              <a:solidFill>
                <a:schemeClr val="tx1">
                  <a:lumMod val="60000"/>
                  <a:lumOff val="40000"/>
                </a:schemeClr>
              </a:solidFill>
            </a:endParaRPr>
          </a:p>
        </p:txBody>
      </p:sp>
      <p:sp>
        <p:nvSpPr>
          <p:cNvPr id="44" name="Oval 43"/>
          <p:cNvSpPr>
            <a:spLocks noChangeAspect="1"/>
          </p:cNvSpPr>
          <p:nvPr/>
        </p:nvSpPr>
        <p:spPr>
          <a:xfrm>
            <a:off x="4211960" y="1764998"/>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45" name="Oval 44"/>
          <p:cNvSpPr>
            <a:spLocks noChangeAspect="1"/>
          </p:cNvSpPr>
          <p:nvPr/>
        </p:nvSpPr>
        <p:spPr>
          <a:xfrm>
            <a:off x="3112408" y="3781222"/>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a:off x="5868144" y="3933622"/>
            <a:ext cx="91440" cy="91440"/>
          </a:xfrm>
          <a:prstGeom prst="ellipse">
            <a:avLst/>
          </a:prstGeom>
          <a:solidFill>
            <a:srgbClr val="F157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Box 46"/>
          <p:cNvSpPr txBox="1">
            <a:spLocks noChangeAspect="1"/>
          </p:cNvSpPr>
          <p:nvPr/>
        </p:nvSpPr>
        <p:spPr>
          <a:xfrm>
            <a:off x="7596336" y="2720534"/>
            <a:ext cx="648072" cy="307777"/>
          </a:xfrm>
          <a:prstGeom prst="rect">
            <a:avLst/>
          </a:prstGeom>
          <a:noFill/>
        </p:spPr>
        <p:txBody>
          <a:bodyPr wrap="square" rtlCol="0">
            <a:spAutoFit/>
          </a:bodyPr>
          <a:lstStyle/>
          <a:p>
            <a:pPr algn="ctr"/>
            <a:r>
              <a:rPr lang="en-US" sz="1400" dirty="0" smtClean="0">
                <a:solidFill>
                  <a:schemeClr val="bg1"/>
                </a:solidFill>
              </a:rPr>
              <a:t>AD</a:t>
            </a:r>
            <a:endParaRPr lang="en-US" sz="1400" dirty="0">
              <a:solidFill>
                <a:schemeClr val="bg1"/>
              </a:solidFill>
            </a:endParaRPr>
          </a:p>
        </p:txBody>
      </p:sp>
      <p:pic>
        <p:nvPicPr>
          <p:cNvPr id="48" name="Picture 47" descr="websites.em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5736" y="3128228"/>
            <a:ext cx="432048" cy="293176"/>
          </a:xfrm>
          <a:prstGeom prst="rect">
            <a:avLst/>
          </a:prstGeom>
        </p:spPr>
      </p:pic>
      <p:pic>
        <p:nvPicPr>
          <p:cNvPr id="49" name="Picture 48" descr="App.emf"/>
          <p:cNvPicPr>
            <a:picLocks noChangeAspect="1"/>
          </p:cNvPicPr>
          <p:nvPr/>
        </p:nvPicPr>
        <p:blipFill>
          <a:blip r:embed="rId9" cstate="print"/>
          <a:stretch>
            <a:fillRect/>
          </a:stretch>
        </p:blipFill>
        <p:spPr>
          <a:xfrm>
            <a:off x="6588224" y="3087230"/>
            <a:ext cx="384434" cy="384434"/>
          </a:xfrm>
          <a:prstGeom prst="rect">
            <a:avLst/>
          </a:prstGeom>
        </p:spPr>
      </p:pic>
      <p:grpSp>
        <p:nvGrpSpPr>
          <p:cNvPr id="50" name="Group 49"/>
          <p:cNvGrpSpPr>
            <a:grpSpLocks noChangeAspect="1"/>
          </p:cNvGrpSpPr>
          <p:nvPr/>
        </p:nvGrpSpPr>
        <p:grpSpPr>
          <a:xfrm>
            <a:off x="4089648" y="2936558"/>
            <a:ext cx="914400" cy="938793"/>
            <a:chOff x="4096512" y="1056695"/>
            <a:chExt cx="914400" cy="938793"/>
          </a:xfrm>
        </p:grpSpPr>
        <p:grpSp>
          <p:nvGrpSpPr>
            <p:cNvPr id="51" name="Group 50"/>
            <p:cNvGrpSpPr/>
            <p:nvPr/>
          </p:nvGrpSpPr>
          <p:grpSpPr>
            <a:xfrm>
              <a:off x="4096512" y="1056695"/>
              <a:ext cx="914400" cy="938793"/>
              <a:chOff x="4121912" y="2067694"/>
              <a:chExt cx="914400" cy="938793"/>
            </a:xfrm>
          </p:grpSpPr>
          <p:grpSp>
            <p:nvGrpSpPr>
              <p:cNvPr id="53" name="Group 52"/>
              <p:cNvGrpSpPr/>
              <p:nvPr/>
            </p:nvGrpSpPr>
            <p:grpSpPr>
              <a:xfrm>
                <a:off x="4121912" y="2067694"/>
                <a:ext cx="914400" cy="938793"/>
                <a:chOff x="4121912" y="2078727"/>
                <a:chExt cx="914400" cy="938793"/>
              </a:xfrm>
            </p:grpSpPr>
            <p:grpSp>
              <p:nvGrpSpPr>
                <p:cNvPr id="56" name="Group 45"/>
                <p:cNvGrpSpPr>
                  <a:grpSpLocks noChangeAspect="1"/>
                </p:cNvGrpSpPr>
                <p:nvPr/>
              </p:nvGrpSpPr>
              <p:grpSpPr>
                <a:xfrm>
                  <a:off x="4311392" y="2295158"/>
                  <a:ext cx="548640" cy="548640"/>
                  <a:chOff x="7301987" y="4805622"/>
                  <a:chExt cx="1271016" cy="1271016"/>
                </a:xfrm>
              </p:grpSpPr>
              <p:sp>
                <p:nvSpPr>
                  <p:cNvPr id="59" name="Oval 58"/>
                  <p:cNvSpPr/>
                  <p:nvPr/>
                </p:nvSpPr>
                <p:spPr>
                  <a:xfrm>
                    <a:off x="7301987" y="4805622"/>
                    <a:ext cx="1271016" cy="127101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0" name="Picture 59" descr="OvertheTop.emf"/>
                  <p:cNvPicPr>
                    <a:picLocks noChangeAspect="1"/>
                  </p:cNvPicPr>
                  <p:nvPr/>
                </p:nvPicPr>
                <p:blipFill>
                  <a:blip r:embed="rId2" cstate="print"/>
                  <a:srcRect l="2361" t="6843" r="6440" b="39608"/>
                  <a:stretch>
                    <a:fillRect/>
                  </a:stretch>
                </p:blipFill>
                <p:spPr>
                  <a:xfrm>
                    <a:off x="7416036" y="5180963"/>
                    <a:ext cx="1000911" cy="584284"/>
                  </a:xfrm>
                  <a:prstGeom prst="rect">
                    <a:avLst/>
                  </a:prstGeom>
                </p:spPr>
              </p:pic>
            </p:grpSp>
            <p:sp>
              <p:nvSpPr>
                <p:cNvPr id="57" name="TextBox 56"/>
                <p:cNvSpPr txBox="1"/>
                <p:nvPr/>
              </p:nvSpPr>
              <p:spPr>
                <a:xfrm>
                  <a:off x="4211960" y="2078727"/>
                  <a:ext cx="792088" cy="276999"/>
                </a:xfrm>
                <a:prstGeom prst="rect">
                  <a:avLst/>
                </a:prstGeom>
                <a:noFill/>
              </p:spPr>
              <p:txBody>
                <a:bodyPr wrap="square" rtlCol="0">
                  <a:spAutoFit/>
                </a:bodyPr>
                <a:lstStyle/>
                <a:p>
                  <a:pPr algn="ctr"/>
                  <a:r>
                    <a:rPr lang="en-US" sz="1200" b="1" dirty="0" smtClean="0">
                      <a:solidFill>
                        <a:schemeClr val="bg1"/>
                      </a:solidFill>
                    </a:rPr>
                    <a:t>AD</a:t>
                  </a:r>
                  <a:endParaRPr lang="en-US" sz="1200" b="1" dirty="0">
                    <a:solidFill>
                      <a:schemeClr val="bg1"/>
                    </a:solidFill>
                  </a:endParaRPr>
                </a:p>
              </p:txBody>
            </p:sp>
            <p:sp>
              <p:nvSpPr>
                <p:cNvPr id="58" name="Oval 57"/>
                <p:cNvSpPr>
                  <a:spLocks noChangeAspect="1"/>
                </p:cNvSpPr>
                <p:nvPr/>
              </p:nvSpPr>
              <p:spPr>
                <a:xfrm>
                  <a:off x="4121912" y="2103120"/>
                  <a:ext cx="914400" cy="9144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4" name="Oval 53"/>
              <p:cNvSpPr/>
              <p:nvPr/>
            </p:nvSpPr>
            <p:spPr>
              <a:xfrm>
                <a:off x="4311392" y="2283718"/>
                <a:ext cx="548640" cy="54864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5" name="Picture 54" descr="OvertheTop.emf"/>
              <p:cNvPicPr>
                <a:picLocks noChangeAspect="1"/>
              </p:cNvPicPr>
              <p:nvPr/>
            </p:nvPicPr>
            <p:blipFill>
              <a:blip r:embed="rId2" cstate="print"/>
              <a:srcRect l="2361" t="6843" r="6440" b="39608"/>
              <a:stretch>
                <a:fillRect/>
              </a:stretch>
            </p:blipFill>
            <p:spPr>
              <a:xfrm>
                <a:off x="4355976" y="2427734"/>
                <a:ext cx="432048" cy="252209"/>
              </a:xfrm>
              <a:prstGeom prst="rect">
                <a:avLst/>
              </a:prstGeom>
            </p:spPr>
          </p:pic>
        </p:grpSp>
        <p:sp>
          <p:nvSpPr>
            <p:cNvPr id="52" name="TextBox 51"/>
            <p:cNvSpPr txBox="1"/>
            <p:nvPr/>
          </p:nvSpPr>
          <p:spPr>
            <a:xfrm>
              <a:off x="4283968" y="1070615"/>
              <a:ext cx="576064" cy="276999"/>
            </a:xfrm>
            <a:prstGeom prst="rect">
              <a:avLst/>
            </a:prstGeom>
            <a:noFill/>
          </p:spPr>
          <p:txBody>
            <a:bodyPr wrap="square" rtlCol="0">
              <a:spAutoFit/>
            </a:bodyPr>
            <a:lstStyle/>
            <a:p>
              <a:pPr algn="ctr"/>
              <a:r>
                <a:rPr lang="en-US" sz="1200" dirty="0" smtClean="0">
                  <a:solidFill>
                    <a:schemeClr val="bg1"/>
                  </a:solidFill>
                </a:rPr>
                <a:t>AD</a:t>
              </a:r>
              <a:endParaRPr lang="en-US" sz="1200" dirty="0">
                <a:solidFill>
                  <a:schemeClr val="bg1"/>
                </a:solidFill>
              </a:endParaRPr>
            </a:p>
          </p:txBody>
        </p:sp>
      </p:grpSp>
      <p:grpSp>
        <p:nvGrpSpPr>
          <p:cNvPr id="61" name="Group 60"/>
          <p:cNvGrpSpPr>
            <a:grpSpLocks noChangeAspect="1"/>
          </p:cNvGrpSpPr>
          <p:nvPr/>
        </p:nvGrpSpPr>
        <p:grpSpPr>
          <a:xfrm>
            <a:off x="5016921" y="1476653"/>
            <a:ext cx="4019575" cy="2638147"/>
            <a:chOff x="5016921" y="679797"/>
            <a:chExt cx="4019575" cy="2638147"/>
          </a:xfrm>
        </p:grpSpPr>
        <p:grpSp>
          <p:nvGrpSpPr>
            <p:cNvPr id="62" name="Group 61"/>
            <p:cNvGrpSpPr/>
            <p:nvPr/>
          </p:nvGrpSpPr>
          <p:grpSpPr>
            <a:xfrm>
              <a:off x="5016921" y="679797"/>
              <a:ext cx="4019575" cy="2287127"/>
              <a:chOff x="4945260" y="679797"/>
              <a:chExt cx="4019575" cy="2287127"/>
            </a:xfrm>
          </p:grpSpPr>
          <p:grpSp>
            <p:nvGrpSpPr>
              <p:cNvPr id="64" name="Group 57"/>
              <p:cNvGrpSpPr/>
              <p:nvPr/>
            </p:nvGrpSpPr>
            <p:grpSpPr>
              <a:xfrm>
                <a:off x="4945260" y="1623082"/>
                <a:ext cx="2291036" cy="974739"/>
                <a:chOff x="4945260" y="1623082"/>
                <a:chExt cx="2291036" cy="974739"/>
              </a:xfrm>
            </p:grpSpPr>
            <p:cxnSp>
              <p:nvCxnSpPr>
                <p:cNvPr id="70" name="Straight Connector 69"/>
                <p:cNvCxnSpPr/>
                <p:nvPr/>
              </p:nvCxnSpPr>
              <p:spPr>
                <a:xfrm flipV="1">
                  <a:off x="4945260" y="1623082"/>
                  <a:ext cx="1702445" cy="974739"/>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660232" y="1635125"/>
                  <a:ext cx="576064" cy="0"/>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grpSp>
          <p:sp>
            <p:nvSpPr>
              <p:cNvPr id="65" name="TextBox 64"/>
              <p:cNvSpPr txBox="1"/>
              <p:nvPr/>
            </p:nvSpPr>
            <p:spPr>
              <a:xfrm>
                <a:off x="7164288" y="2228260"/>
                <a:ext cx="1440160" cy="738664"/>
              </a:xfrm>
              <a:prstGeom prst="rect">
                <a:avLst/>
              </a:prstGeom>
              <a:noFill/>
            </p:spPr>
            <p:txBody>
              <a:bodyPr wrap="square" rtlCol="0">
                <a:spAutoFit/>
              </a:bodyPr>
              <a:lstStyle/>
              <a:p>
                <a:pPr algn="ctr"/>
                <a:r>
                  <a:rPr lang="en-US" sz="1400" dirty="0" smtClean="0">
                    <a:solidFill>
                      <a:schemeClr val="accent1"/>
                    </a:solidFill>
                  </a:rPr>
                  <a:t>Measures a representative piece</a:t>
                </a:r>
                <a:endParaRPr lang="en-US" sz="1400" dirty="0">
                  <a:solidFill>
                    <a:schemeClr val="accent1"/>
                  </a:solidFill>
                </a:endParaRPr>
              </a:p>
            </p:txBody>
          </p:sp>
          <p:sp>
            <p:nvSpPr>
              <p:cNvPr id="66" name="TextBox 65"/>
              <p:cNvSpPr txBox="1"/>
              <p:nvPr/>
            </p:nvSpPr>
            <p:spPr>
              <a:xfrm>
                <a:off x="6804248" y="679797"/>
                <a:ext cx="2160587" cy="307777"/>
              </a:xfrm>
              <a:prstGeom prst="rect">
                <a:avLst/>
              </a:prstGeom>
              <a:noFill/>
            </p:spPr>
            <p:txBody>
              <a:bodyPr wrap="square" rtlCol="0">
                <a:spAutoFit/>
              </a:bodyPr>
              <a:lstStyle/>
              <a:p>
                <a:pPr algn="ctr"/>
                <a:r>
                  <a:rPr lang="en-US" sz="1400" dirty="0" smtClean="0">
                    <a:solidFill>
                      <a:schemeClr val="accent1"/>
                    </a:solidFill>
                  </a:rPr>
                  <a:t>ONE AD TO MANY PEOPLE</a:t>
                </a:r>
                <a:endParaRPr lang="en-US" sz="1400" dirty="0">
                  <a:solidFill>
                    <a:schemeClr val="accent1"/>
                  </a:solidFill>
                </a:endParaRPr>
              </a:p>
            </p:txBody>
          </p:sp>
          <p:grpSp>
            <p:nvGrpSpPr>
              <p:cNvPr id="67" name="Group 10"/>
              <p:cNvGrpSpPr/>
              <p:nvPr/>
            </p:nvGrpSpPr>
            <p:grpSpPr>
              <a:xfrm>
                <a:off x="7236296" y="987574"/>
                <a:ext cx="1271016" cy="1271016"/>
                <a:chOff x="4114800" y="2819400"/>
                <a:chExt cx="1271016" cy="1271016"/>
              </a:xfrm>
            </p:grpSpPr>
            <p:sp>
              <p:nvSpPr>
                <p:cNvPr id="68" name="Oval 67"/>
                <p:cNvSpPr/>
                <p:nvPr/>
              </p:nvSpPr>
              <p:spPr>
                <a:xfrm>
                  <a:off x="4114800" y="2819400"/>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9" name="Picture 68" descr="triad.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5216" y="3048000"/>
                  <a:ext cx="710184" cy="710184"/>
                </a:xfrm>
                <a:prstGeom prst="rect">
                  <a:avLst/>
                </a:prstGeom>
              </p:spPr>
            </p:pic>
          </p:grpSp>
        </p:grpSp>
        <p:sp>
          <p:nvSpPr>
            <p:cNvPr id="63" name="TextBox 62"/>
            <p:cNvSpPr txBox="1"/>
            <p:nvPr/>
          </p:nvSpPr>
          <p:spPr>
            <a:xfrm>
              <a:off x="6875909" y="2979390"/>
              <a:ext cx="2160587" cy="338554"/>
            </a:xfrm>
            <a:prstGeom prst="rect">
              <a:avLst/>
            </a:prstGeom>
            <a:noFill/>
          </p:spPr>
          <p:txBody>
            <a:bodyPr wrap="square" rtlCol="0">
              <a:spAutoFit/>
            </a:bodyPr>
            <a:lstStyle/>
            <a:p>
              <a:pPr algn="ctr"/>
              <a:r>
                <a:rPr lang="en-US" sz="1600" b="1" dirty="0" smtClean="0">
                  <a:solidFill>
                    <a:schemeClr val="accent1"/>
                  </a:solidFill>
                </a:rPr>
                <a:t>LINEAR AD MODEL</a:t>
              </a:r>
              <a:endParaRPr lang="en-US" sz="1600" b="1" dirty="0">
                <a:solidFill>
                  <a:schemeClr val="accent1"/>
                </a:solidFill>
              </a:endParaRPr>
            </a:p>
          </p:txBody>
        </p:sp>
      </p:grpSp>
      <p:grpSp>
        <p:nvGrpSpPr>
          <p:cNvPr id="72" name="Group 71"/>
          <p:cNvGrpSpPr>
            <a:grpSpLocks noChangeAspect="1"/>
          </p:cNvGrpSpPr>
          <p:nvPr/>
        </p:nvGrpSpPr>
        <p:grpSpPr>
          <a:xfrm>
            <a:off x="107504" y="3672190"/>
            <a:ext cx="4043799" cy="2500010"/>
            <a:chOff x="179512" y="2875334"/>
            <a:chExt cx="4043799" cy="2500010"/>
          </a:xfrm>
        </p:grpSpPr>
        <p:grpSp>
          <p:nvGrpSpPr>
            <p:cNvPr id="73" name="Group 72"/>
            <p:cNvGrpSpPr/>
            <p:nvPr/>
          </p:nvGrpSpPr>
          <p:grpSpPr>
            <a:xfrm>
              <a:off x="179512" y="2875334"/>
              <a:ext cx="4043799" cy="2167191"/>
              <a:chOff x="179512" y="2883609"/>
              <a:chExt cx="4043799" cy="2167191"/>
            </a:xfrm>
          </p:grpSpPr>
          <p:grpSp>
            <p:nvGrpSpPr>
              <p:cNvPr id="75" name="Group 64"/>
              <p:cNvGrpSpPr/>
              <p:nvPr/>
            </p:nvGrpSpPr>
            <p:grpSpPr>
              <a:xfrm>
                <a:off x="1907927" y="2883609"/>
                <a:ext cx="2315384" cy="984285"/>
                <a:chOff x="1907927" y="2883609"/>
                <a:chExt cx="2315384" cy="984285"/>
              </a:xfrm>
            </p:grpSpPr>
            <p:cxnSp>
              <p:nvCxnSpPr>
                <p:cNvPr id="90" name="Straight Connector 89"/>
                <p:cNvCxnSpPr/>
                <p:nvPr/>
              </p:nvCxnSpPr>
              <p:spPr>
                <a:xfrm flipH="1">
                  <a:off x="2459038" y="2883609"/>
                  <a:ext cx="1764273" cy="984285"/>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1907927" y="3867894"/>
                  <a:ext cx="575841" cy="0"/>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179512" y="3089705"/>
                <a:ext cx="2304926" cy="307777"/>
              </a:xfrm>
              <a:prstGeom prst="rect">
                <a:avLst/>
              </a:prstGeom>
              <a:noFill/>
            </p:spPr>
            <p:txBody>
              <a:bodyPr wrap="square" rtlCol="0">
                <a:spAutoFit/>
              </a:bodyPr>
              <a:lstStyle/>
              <a:p>
                <a:pPr algn="ctr"/>
                <a:r>
                  <a:rPr lang="en-US" sz="1400" dirty="0" smtClean="0">
                    <a:solidFill>
                      <a:schemeClr val="accent1"/>
                    </a:solidFill>
                  </a:rPr>
                  <a:t>MANY ADS TO MANY PEOPLE</a:t>
                </a:r>
                <a:endParaRPr lang="en-US" sz="1400" dirty="0">
                  <a:solidFill>
                    <a:schemeClr val="accent1"/>
                  </a:solidFill>
                </a:endParaRPr>
              </a:p>
            </p:txBody>
          </p:sp>
          <p:sp>
            <p:nvSpPr>
              <p:cNvPr id="77" name="TextBox 76"/>
              <p:cNvSpPr txBox="1"/>
              <p:nvPr/>
            </p:nvSpPr>
            <p:spPr>
              <a:xfrm>
                <a:off x="539553" y="4558357"/>
                <a:ext cx="1523900" cy="492443"/>
              </a:xfrm>
              <a:prstGeom prst="rect">
                <a:avLst/>
              </a:prstGeom>
              <a:noFill/>
            </p:spPr>
            <p:txBody>
              <a:bodyPr wrap="square" rtlCol="0">
                <a:spAutoFit/>
              </a:bodyPr>
              <a:lstStyle/>
              <a:p>
                <a:pPr algn="ctr"/>
                <a:r>
                  <a:rPr lang="en-US" sz="1300" dirty="0" smtClean="0">
                    <a:solidFill>
                      <a:schemeClr val="accent1"/>
                    </a:solidFill>
                  </a:rPr>
                  <a:t>Measures every piece</a:t>
                </a:r>
                <a:endParaRPr lang="en-US" sz="1300" dirty="0">
                  <a:solidFill>
                    <a:schemeClr val="accent1"/>
                  </a:solidFill>
                </a:endParaRPr>
              </a:p>
            </p:txBody>
          </p:sp>
          <p:grpSp>
            <p:nvGrpSpPr>
              <p:cNvPr id="78" name="Group 109"/>
              <p:cNvGrpSpPr>
                <a:grpSpLocks noChangeAspect="1"/>
              </p:cNvGrpSpPr>
              <p:nvPr/>
            </p:nvGrpSpPr>
            <p:grpSpPr>
              <a:xfrm>
                <a:off x="579120" y="3397482"/>
                <a:ext cx="640080" cy="640080"/>
                <a:chOff x="747239" y="4805622"/>
                <a:chExt cx="1271016" cy="1271016"/>
              </a:xfrm>
            </p:grpSpPr>
            <p:sp>
              <p:nvSpPr>
                <p:cNvPr id="88" name="Oval 87"/>
                <p:cNvSpPr/>
                <p:nvPr/>
              </p:nvSpPr>
              <p:spPr>
                <a:xfrm>
                  <a:off x="747239" y="4805622"/>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9" name="Picture 88" descr="Audience.emf"/>
                <p:cNvPicPr>
                  <a:picLocks noChangeAspect="1"/>
                </p:cNvPicPr>
                <p:nvPr/>
              </p:nvPicPr>
              <p:blipFill>
                <a:blip r:embed="rId11" cstate="print"/>
                <a:stretch>
                  <a:fillRect/>
                </a:stretch>
              </p:blipFill>
              <p:spPr>
                <a:xfrm>
                  <a:off x="934321" y="5180526"/>
                  <a:ext cx="896853" cy="521208"/>
                </a:xfrm>
                <a:prstGeom prst="rect">
                  <a:avLst/>
                </a:prstGeom>
              </p:spPr>
            </p:pic>
          </p:grpSp>
          <p:grpSp>
            <p:nvGrpSpPr>
              <p:cNvPr id="79" name="Group 85"/>
              <p:cNvGrpSpPr>
                <a:grpSpLocks noChangeAspect="1"/>
              </p:cNvGrpSpPr>
              <p:nvPr/>
            </p:nvGrpSpPr>
            <p:grpSpPr>
              <a:xfrm>
                <a:off x="1259632" y="3397482"/>
                <a:ext cx="640080" cy="640080"/>
                <a:chOff x="747239" y="4805622"/>
                <a:chExt cx="1271016" cy="1271016"/>
              </a:xfrm>
            </p:grpSpPr>
            <p:sp>
              <p:nvSpPr>
                <p:cNvPr id="86" name="Oval 85"/>
                <p:cNvSpPr/>
                <p:nvPr/>
              </p:nvSpPr>
              <p:spPr>
                <a:xfrm>
                  <a:off x="747239" y="4805622"/>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7" name="Picture 86" descr="Audience.emf"/>
                <p:cNvPicPr>
                  <a:picLocks noChangeAspect="1"/>
                </p:cNvPicPr>
                <p:nvPr/>
              </p:nvPicPr>
              <p:blipFill>
                <a:blip r:embed="rId11" cstate="print"/>
                <a:stretch>
                  <a:fillRect/>
                </a:stretch>
              </p:blipFill>
              <p:spPr>
                <a:xfrm>
                  <a:off x="934321" y="5180526"/>
                  <a:ext cx="896853" cy="521208"/>
                </a:xfrm>
                <a:prstGeom prst="rect">
                  <a:avLst/>
                </a:prstGeom>
              </p:spPr>
            </p:pic>
          </p:grpSp>
          <p:grpSp>
            <p:nvGrpSpPr>
              <p:cNvPr id="80" name="Group 88"/>
              <p:cNvGrpSpPr>
                <a:grpSpLocks noChangeAspect="1"/>
              </p:cNvGrpSpPr>
              <p:nvPr/>
            </p:nvGrpSpPr>
            <p:grpSpPr>
              <a:xfrm>
                <a:off x="899592" y="3981538"/>
                <a:ext cx="640080" cy="640080"/>
                <a:chOff x="747239" y="4805622"/>
                <a:chExt cx="1271016" cy="1271016"/>
              </a:xfrm>
            </p:grpSpPr>
            <p:sp>
              <p:nvSpPr>
                <p:cNvPr id="84" name="Oval 83"/>
                <p:cNvSpPr/>
                <p:nvPr/>
              </p:nvSpPr>
              <p:spPr>
                <a:xfrm>
                  <a:off x="747239" y="4805622"/>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5" name="Picture 84" descr="Audience.emf"/>
                <p:cNvPicPr>
                  <a:picLocks noChangeAspect="1"/>
                </p:cNvPicPr>
                <p:nvPr/>
              </p:nvPicPr>
              <p:blipFill>
                <a:blip r:embed="rId11" cstate="print"/>
                <a:stretch>
                  <a:fillRect/>
                </a:stretch>
              </p:blipFill>
              <p:spPr>
                <a:xfrm>
                  <a:off x="934321" y="5180526"/>
                  <a:ext cx="896853" cy="521208"/>
                </a:xfrm>
                <a:prstGeom prst="rect">
                  <a:avLst/>
                </a:prstGeom>
              </p:spPr>
            </p:pic>
          </p:grpSp>
          <p:sp>
            <p:nvSpPr>
              <p:cNvPr id="81" name="TextBox 80"/>
              <p:cNvSpPr txBox="1"/>
              <p:nvPr/>
            </p:nvSpPr>
            <p:spPr>
              <a:xfrm>
                <a:off x="571128" y="3757522"/>
                <a:ext cx="648072" cy="307777"/>
              </a:xfrm>
              <a:prstGeom prst="rect">
                <a:avLst/>
              </a:prstGeom>
              <a:noFill/>
            </p:spPr>
            <p:txBody>
              <a:bodyPr wrap="square" rtlCol="0">
                <a:spAutoFit/>
              </a:bodyPr>
              <a:lstStyle/>
              <a:p>
                <a:pPr algn="ctr"/>
                <a:r>
                  <a:rPr lang="en-US" sz="1400" dirty="0" smtClean="0">
                    <a:solidFill>
                      <a:schemeClr val="bg1"/>
                    </a:solidFill>
                  </a:rPr>
                  <a:t>AD</a:t>
                </a:r>
                <a:endParaRPr lang="en-US" sz="1400" dirty="0">
                  <a:solidFill>
                    <a:schemeClr val="bg1"/>
                  </a:solidFill>
                </a:endParaRPr>
              </a:p>
            </p:txBody>
          </p:sp>
          <p:sp>
            <p:nvSpPr>
              <p:cNvPr id="82" name="TextBox 81"/>
              <p:cNvSpPr txBox="1"/>
              <p:nvPr/>
            </p:nvSpPr>
            <p:spPr>
              <a:xfrm>
                <a:off x="1259632" y="3757522"/>
                <a:ext cx="648072" cy="307777"/>
              </a:xfrm>
              <a:prstGeom prst="rect">
                <a:avLst/>
              </a:prstGeom>
              <a:noFill/>
            </p:spPr>
            <p:txBody>
              <a:bodyPr wrap="square" rtlCol="0">
                <a:spAutoFit/>
              </a:bodyPr>
              <a:lstStyle/>
              <a:p>
                <a:pPr algn="ctr"/>
                <a:r>
                  <a:rPr lang="en-US" sz="1400" dirty="0" smtClean="0">
                    <a:solidFill>
                      <a:schemeClr val="bg1"/>
                    </a:solidFill>
                  </a:rPr>
                  <a:t>AD</a:t>
                </a:r>
                <a:endParaRPr lang="en-US" sz="1400" dirty="0">
                  <a:solidFill>
                    <a:schemeClr val="bg1"/>
                  </a:solidFill>
                </a:endParaRPr>
              </a:p>
            </p:txBody>
          </p:sp>
          <p:sp>
            <p:nvSpPr>
              <p:cNvPr id="83" name="TextBox 82"/>
              <p:cNvSpPr txBox="1"/>
              <p:nvPr/>
            </p:nvSpPr>
            <p:spPr>
              <a:xfrm>
                <a:off x="899592" y="4333586"/>
                <a:ext cx="648072" cy="307777"/>
              </a:xfrm>
              <a:prstGeom prst="rect">
                <a:avLst/>
              </a:prstGeom>
              <a:noFill/>
            </p:spPr>
            <p:txBody>
              <a:bodyPr wrap="square" rtlCol="0">
                <a:spAutoFit/>
              </a:bodyPr>
              <a:lstStyle/>
              <a:p>
                <a:pPr algn="ctr"/>
                <a:r>
                  <a:rPr lang="en-US" sz="1400" dirty="0" smtClean="0">
                    <a:solidFill>
                      <a:schemeClr val="bg1"/>
                    </a:solidFill>
                  </a:rPr>
                  <a:t>AD</a:t>
                </a:r>
                <a:endParaRPr lang="en-US" sz="1400" dirty="0">
                  <a:solidFill>
                    <a:schemeClr val="bg1"/>
                  </a:solidFill>
                </a:endParaRPr>
              </a:p>
            </p:txBody>
          </p:sp>
        </p:grpSp>
        <p:sp>
          <p:nvSpPr>
            <p:cNvPr id="74" name="TextBox 73"/>
            <p:cNvSpPr txBox="1"/>
            <p:nvPr/>
          </p:nvSpPr>
          <p:spPr>
            <a:xfrm>
              <a:off x="179512" y="5036790"/>
              <a:ext cx="2160587" cy="338554"/>
            </a:xfrm>
            <a:prstGeom prst="rect">
              <a:avLst/>
            </a:prstGeom>
            <a:noFill/>
          </p:spPr>
          <p:txBody>
            <a:bodyPr wrap="square" rtlCol="0">
              <a:spAutoFit/>
            </a:bodyPr>
            <a:lstStyle/>
            <a:p>
              <a:pPr algn="ctr"/>
              <a:r>
                <a:rPr lang="en-US" sz="1600" b="1" dirty="0" smtClean="0">
                  <a:solidFill>
                    <a:schemeClr val="accent1"/>
                  </a:solidFill>
                </a:rPr>
                <a:t>DYNAMIC AD MODEL</a:t>
              </a:r>
              <a:endParaRPr lang="en-US" sz="1600" b="1" dirty="0">
                <a:solidFill>
                  <a:schemeClr val="accent1"/>
                </a:solidFill>
              </a:endParaRPr>
            </a:p>
          </p:txBody>
        </p:sp>
      </p:grpSp>
    </p:spTree>
    <p:extLst>
      <p:ext uri="{BB962C8B-B14F-4D97-AF65-F5344CB8AC3E}">
        <p14:creationId xmlns:p14="http://schemas.microsoft.com/office/powerpoint/2010/main" val="30746783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scope</a:t>
            </a:r>
            <a:endParaRPr lang="en-US" dirty="0"/>
          </a:p>
        </p:txBody>
      </p:sp>
      <p:sp>
        <p:nvSpPr>
          <p:cNvPr id="17" name="Rectangle 16"/>
          <p:cNvSpPr/>
          <p:nvPr/>
        </p:nvSpPr>
        <p:spPr>
          <a:xfrm>
            <a:off x="1143000" y="1066800"/>
            <a:ext cx="2209800" cy="3657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581400" y="1066800"/>
            <a:ext cx="2209800" cy="3657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019800" y="1066800"/>
            <a:ext cx="2209800" cy="3657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ontent Placeholder 5"/>
          <p:cNvSpPr txBox="1">
            <a:spLocks/>
          </p:cNvSpPr>
          <p:nvPr/>
        </p:nvSpPr>
        <p:spPr>
          <a:xfrm>
            <a:off x="1143000" y="4724400"/>
            <a:ext cx="2209800" cy="471218"/>
          </a:xfrm>
          <a:prstGeom prst="rect">
            <a:avLst/>
          </a:prstGeom>
          <a:solidFill>
            <a:schemeClr val="accent2"/>
          </a:solidFill>
          <a:ln>
            <a:noFill/>
          </a:ln>
        </p:spPr>
        <p:txBody>
          <a:bodyPr anchor="ctr" anchorCtr="0"/>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b="1" dirty="0" smtClean="0">
                <a:solidFill>
                  <a:schemeClr val="bg1"/>
                </a:solidFill>
              </a:rPr>
              <a:t>Linear Ad Load</a:t>
            </a:r>
            <a:endParaRPr lang="en-US" sz="2000" b="1" dirty="0">
              <a:solidFill>
                <a:schemeClr val="bg1"/>
              </a:solidFill>
            </a:endParaRPr>
          </a:p>
        </p:txBody>
      </p:sp>
      <p:grpSp>
        <p:nvGrpSpPr>
          <p:cNvPr id="27" name="Group 26"/>
          <p:cNvGrpSpPr/>
          <p:nvPr/>
        </p:nvGrpSpPr>
        <p:grpSpPr>
          <a:xfrm>
            <a:off x="1280955" y="1143000"/>
            <a:ext cx="1828800" cy="1828800"/>
            <a:chOff x="747239" y="1021018"/>
            <a:chExt cx="1271016" cy="1271016"/>
          </a:xfrm>
        </p:grpSpPr>
        <p:sp>
          <p:nvSpPr>
            <p:cNvPr id="28" name="Oval 27"/>
            <p:cNvSpPr/>
            <p:nvPr/>
          </p:nvSpPr>
          <p:spPr>
            <a:xfrm>
              <a:off x="747239" y="1021018"/>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TV.emf"/>
            <p:cNvPicPr>
              <a:picLocks noChangeAspect="1"/>
            </p:cNvPicPr>
            <p:nvPr/>
          </p:nvPicPr>
          <p:blipFill>
            <a:blip r:embed="rId3" cstate="print"/>
            <a:stretch>
              <a:fillRect/>
            </a:stretch>
          </p:blipFill>
          <p:spPr>
            <a:xfrm>
              <a:off x="937769" y="1312080"/>
              <a:ext cx="890588" cy="685800"/>
            </a:xfrm>
            <a:prstGeom prst="rect">
              <a:avLst/>
            </a:prstGeom>
          </p:spPr>
        </p:pic>
      </p:grpSp>
      <p:sp>
        <p:nvSpPr>
          <p:cNvPr id="30" name="TextBox 29"/>
          <p:cNvSpPr txBox="1"/>
          <p:nvPr/>
        </p:nvSpPr>
        <p:spPr>
          <a:xfrm>
            <a:off x="1295400" y="2962870"/>
            <a:ext cx="1828800" cy="1754326"/>
          </a:xfrm>
          <a:prstGeom prst="rect">
            <a:avLst/>
          </a:prstGeom>
          <a:noFill/>
        </p:spPr>
        <p:txBody>
          <a:bodyPr wrap="square" rtlCol="0">
            <a:spAutoFit/>
          </a:bodyPr>
          <a:lstStyle/>
          <a:p>
            <a:pPr algn="ctr"/>
            <a:r>
              <a:rPr lang="en-US" b="1" dirty="0" smtClean="0">
                <a:solidFill>
                  <a:schemeClr val="bg1"/>
                </a:solidFill>
              </a:rPr>
              <a:t>Credit  mobile viewing to linear TV ratings</a:t>
            </a:r>
          </a:p>
          <a:p>
            <a:pPr algn="ctr"/>
            <a:endParaRPr lang="en-US" b="1" dirty="0" smtClean="0">
              <a:solidFill>
                <a:schemeClr val="bg1"/>
              </a:solidFill>
            </a:endParaRPr>
          </a:p>
          <a:p>
            <a:pPr algn="ctr"/>
            <a:r>
              <a:rPr lang="en-US" b="1" dirty="0" smtClean="0">
                <a:solidFill>
                  <a:schemeClr val="bg1"/>
                </a:solidFill>
              </a:rPr>
              <a:t>LPM Markets 2014</a:t>
            </a:r>
            <a:endParaRPr lang="en-US" b="1" dirty="0">
              <a:solidFill>
                <a:schemeClr val="bg1"/>
              </a:solidFill>
            </a:endParaRPr>
          </a:p>
        </p:txBody>
      </p:sp>
      <p:grpSp>
        <p:nvGrpSpPr>
          <p:cNvPr id="31" name="Group 30"/>
          <p:cNvGrpSpPr/>
          <p:nvPr/>
        </p:nvGrpSpPr>
        <p:grpSpPr>
          <a:xfrm>
            <a:off x="3733800" y="1066800"/>
            <a:ext cx="1828800" cy="1828800"/>
            <a:chOff x="2385926" y="1021018"/>
            <a:chExt cx="1271016" cy="1271016"/>
          </a:xfrm>
        </p:grpSpPr>
        <p:sp>
          <p:nvSpPr>
            <p:cNvPr id="32" name="Oval 31"/>
            <p:cNvSpPr/>
            <p:nvPr/>
          </p:nvSpPr>
          <p:spPr>
            <a:xfrm>
              <a:off x="2385926" y="1021018"/>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descr="Online.emf"/>
            <p:cNvPicPr>
              <a:picLocks noChangeAspect="1"/>
            </p:cNvPicPr>
            <p:nvPr/>
          </p:nvPicPr>
          <p:blipFill>
            <a:blip r:embed="rId4" cstate="print"/>
            <a:stretch>
              <a:fillRect/>
            </a:stretch>
          </p:blipFill>
          <p:spPr>
            <a:xfrm>
              <a:off x="2581184" y="1368490"/>
              <a:ext cx="880500" cy="576072"/>
            </a:xfrm>
            <a:prstGeom prst="rect">
              <a:avLst/>
            </a:prstGeom>
          </p:spPr>
        </p:pic>
      </p:grpSp>
      <p:sp>
        <p:nvSpPr>
          <p:cNvPr id="34" name="TextBox 33"/>
          <p:cNvSpPr txBox="1"/>
          <p:nvPr/>
        </p:nvSpPr>
        <p:spPr>
          <a:xfrm>
            <a:off x="3810000" y="2819400"/>
            <a:ext cx="1828800" cy="1785104"/>
          </a:xfrm>
          <a:prstGeom prst="rect">
            <a:avLst/>
          </a:prstGeom>
          <a:noFill/>
        </p:spPr>
        <p:txBody>
          <a:bodyPr wrap="square" rtlCol="0">
            <a:spAutoFit/>
          </a:bodyPr>
          <a:lstStyle/>
          <a:p>
            <a:pPr algn="ctr"/>
            <a:r>
              <a:rPr lang="en-US" b="1" dirty="0" smtClean="0">
                <a:solidFill>
                  <a:srgbClr val="FFFF00"/>
                </a:solidFill>
              </a:rPr>
              <a:t>Online Campaign Ratings</a:t>
            </a:r>
          </a:p>
          <a:p>
            <a:pPr algn="ctr"/>
            <a:r>
              <a:rPr lang="en-US" sz="1000" b="1" dirty="0" smtClean="0">
                <a:solidFill>
                  <a:srgbClr val="FFFF00"/>
                </a:solidFill>
              </a:rPr>
              <a:t>ad performance</a:t>
            </a:r>
          </a:p>
          <a:p>
            <a:pPr algn="ctr"/>
            <a:endParaRPr lang="en-US" b="1" dirty="0">
              <a:solidFill>
                <a:schemeClr val="bg1"/>
              </a:solidFill>
            </a:endParaRPr>
          </a:p>
          <a:p>
            <a:pPr algn="ctr"/>
            <a:r>
              <a:rPr lang="en-US" b="1" dirty="0" smtClean="0">
                <a:solidFill>
                  <a:schemeClr val="bg1"/>
                </a:solidFill>
              </a:rPr>
              <a:t>Digital Program Ratings</a:t>
            </a:r>
          </a:p>
          <a:p>
            <a:pPr algn="ctr"/>
            <a:r>
              <a:rPr lang="en-US" sz="1000" b="1" dirty="0" smtClean="0">
                <a:solidFill>
                  <a:schemeClr val="bg1"/>
                </a:solidFill>
              </a:rPr>
              <a:t>Video content performance</a:t>
            </a:r>
            <a:endParaRPr lang="en-US" sz="1000" b="1" dirty="0">
              <a:solidFill>
                <a:schemeClr val="bg1"/>
              </a:solidFill>
            </a:endParaRPr>
          </a:p>
        </p:txBody>
      </p:sp>
      <p:grpSp>
        <p:nvGrpSpPr>
          <p:cNvPr id="35" name="Group 34"/>
          <p:cNvGrpSpPr/>
          <p:nvPr/>
        </p:nvGrpSpPr>
        <p:grpSpPr>
          <a:xfrm>
            <a:off x="6198108" y="1066800"/>
            <a:ext cx="1828800" cy="1828800"/>
            <a:chOff x="4024613" y="1021018"/>
            <a:chExt cx="1271016" cy="1271016"/>
          </a:xfrm>
        </p:grpSpPr>
        <p:sp>
          <p:nvSpPr>
            <p:cNvPr id="36" name="Oval 35"/>
            <p:cNvSpPr/>
            <p:nvPr/>
          </p:nvSpPr>
          <p:spPr>
            <a:xfrm>
              <a:off x="4024613" y="1021018"/>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descr="Mobile.emf"/>
            <p:cNvPicPr>
              <a:picLocks noChangeAspect="1"/>
            </p:cNvPicPr>
            <p:nvPr/>
          </p:nvPicPr>
          <p:blipFill>
            <a:blip r:embed="rId5" cstate="print"/>
            <a:stretch>
              <a:fillRect/>
            </a:stretch>
          </p:blipFill>
          <p:spPr>
            <a:xfrm>
              <a:off x="4408536" y="1222186"/>
              <a:ext cx="503170" cy="868680"/>
            </a:xfrm>
            <a:prstGeom prst="rect">
              <a:avLst/>
            </a:prstGeom>
          </p:spPr>
        </p:pic>
      </p:grpSp>
      <p:sp>
        <p:nvSpPr>
          <p:cNvPr id="38" name="TextBox 37"/>
          <p:cNvSpPr txBox="1"/>
          <p:nvPr/>
        </p:nvSpPr>
        <p:spPr>
          <a:xfrm>
            <a:off x="6248400" y="2895600"/>
            <a:ext cx="1828800" cy="1754326"/>
          </a:xfrm>
          <a:prstGeom prst="rect">
            <a:avLst/>
          </a:prstGeom>
          <a:noFill/>
        </p:spPr>
        <p:txBody>
          <a:bodyPr wrap="square" rtlCol="0">
            <a:spAutoFit/>
          </a:bodyPr>
          <a:lstStyle/>
          <a:p>
            <a:pPr algn="ctr"/>
            <a:r>
              <a:rPr lang="en-US" b="1" dirty="0" smtClean="0">
                <a:solidFill>
                  <a:schemeClr val="bg1"/>
                </a:solidFill>
              </a:rPr>
              <a:t>Mobile</a:t>
            </a:r>
          </a:p>
          <a:p>
            <a:pPr algn="ctr"/>
            <a:r>
              <a:rPr lang="en-US" b="1" dirty="0" smtClean="0">
                <a:solidFill>
                  <a:schemeClr val="bg1"/>
                </a:solidFill>
              </a:rPr>
              <a:t>impressions for Online Campaign Ratings/</a:t>
            </a:r>
          </a:p>
          <a:p>
            <a:pPr algn="ctr"/>
            <a:r>
              <a:rPr lang="en-US" b="1" dirty="0" smtClean="0">
                <a:solidFill>
                  <a:schemeClr val="bg1"/>
                </a:solidFill>
              </a:rPr>
              <a:t>Digital Program Ratings</a:t>
            </a:r>
            <a:endParaRPr lang="en-US" b="1" dirty="0">
              <a:solidFill>
                <a:schemeClr val="bg1"/>
              </a:solidFill>
            </a:endParaRPr>
          </a:p>
        </p:txBody>
      </p:sp>
      <p:sp>
        <p:nvSpPr>
          <p:cNvPr id="25" name="Content Placeholder 5"/>
          <p:cNvSpPr txBox="1">
            <a:spLocks/>
          </p:cNvSpPr>
          <p:nvPr/>
        </p:nvSpPr>
        <p:spPr>
          <a:xfrm>
            <a:off x="3581400" y="4724400"/>
            <a:ext cx="4648200" cy="471218"/>
          </a:xfrm>
          <a:prstGeom prst="rect">
            <a:avLst/>
          </a:prstGeom>
          <a:solidFill>
            <a:srgbClr val="002060"/>
          </a:solidFill>
          <a:ln>
            <a:noFill/>
          </a:ln>
        </p:spPr>
        <p:txBody>
          <a:bodyPr anchor="ctr" anchorCtr="0"/>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b="1" dirty="0" smtClean="0">
                <a:solidFill>
                  <a:schemeClr val="bg1"/>
                </a:solidFill>
              </a:rPr>
              <a:t>Dynamic Ad Load</a:t>
            </a:r>
            <a:endParaRPr lang="en-US" sz="2000" b="1" dirty="0">
              <a:solidFill>
                <a:schemeClr val="bg1"/>
              </a:solidFill>
            </a:endParaRPr>
          </a:p>
        </p:txBody>
      </p:sp>
      <p:sp>
        <p:nvSpPr>
          <p:cNvPr id="20" name="Content Placeholder 5"/>
          <p:cNvSpPr txBox="1">
            <a:spLocks/>
          </p:cNvSpPr>
          <p:nvPr/>
        </p:nvSpPr>
        <p:spPr>
          <a:xfrm>
            <a:off x="1143000" y="5382164"/>
            <a:ext cx="7086600" cy="790036"/>
          </a:xfrm>
          <a:prstGeom prst="rect">
            <a:avLst/>
          </a:prstGeom>
          <a:solidFill>
            <a:srgbClr val="B6B6B9"/>
          </a:solidFill>
          <a:ln>
            <a:noFill/>
          </a:ln>
        </p:spPr>
        <p:txBody>
          <a:bodyPr anchor="ctr" anchorCtr="0"/>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solidFill>
                  <a:schemeClr val="bg1"/>
                </a:solidFill>
              </a:rPr>
              <a:t>			All activated with a single SDK integration</a:t>
            </a:r>
            <a:endParaRPr lang="en-US" sz="2000" b="1" dirty="0">
              <a:solidFill>
                <a:schemeClr val="bg1"/>
              </a:solidFill>
            </a:endParaRPr>
          </a:p>
        </p:txBody>
      </p:sp>
      <p:pic>
        <p:nvPicPr>
          <p:cNvPr id="22" name="Picture 21" descr="TV.emf"/>
          <p:cNvPicPr>
            <a:picLocks noChangeAspect="1"/>
          </p:cNvPicPr>
          <p:nvPr/>
        </p:nvPicPr>
        <p:blipFill>
          <a:blip r:embed="rId3" cstate="print"/>
          <a:stretch>
            <a:fillRect/>
          </a:stretch>
        </p:blipFill>
        <p:spPr>
          <a:xfrm>
            <a:off x="1418946" y="5428323"/>
            <a:ext cx="867054" cy="667677"/>
          </a:xfrm>
          <a:prstGeom prst="rect">
            <a:avLst/>
          </a:prstGeom>
          <a:noFill/>
        </p:spPr>
      </p:pic>
      <p:sp>
        <p:nvSpPr>
          <p:cNvPr id="23" name="Freeform 22"/>
          <p:cNvSpPr/>
          <p:nvPr/>
        </p:nvSpPr>
        <p:spPr>
          <a:xfrm>
            <a:off x="1484694" y="5510120"/>
            <a:ext cx="400950" cy="375403"/>
          </a:xfrm>
          <a:custGeom>
            <a:avLst/>
            <a:gdLst>
              <a:gd name="connsiteX0" fmla="*/ 0 w 566737"/>
              <a:gd name="connsiteY0" fmla="*/ 213519 h 448470"/>
              <a:gd name="connsiteX1" fmla="*/ 85725 w 566737"/>
              <a:gd name="connsiteY1" fmla="*/ 213519 h 448470"/>
              <a:gd name="connsiteX2" fmla="*/ 142875 w 566737"/>
              <a:gd name="connsiteY2" fmla="*/ 284957 h 448470"/>
              <a:gd name="connsiteX3" fmla="*/ 166687 w 566737"/>
              <a:gd name="connsiteY3" fmla="*/ 146844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85725 w 566737"/>
              <a:gd name="connsiteY1" fmla="*/ 213519 h 448470"/>
              <a:gd name="connsiteX2" fmla="*/ 142875 w 566737"/>
              <a:gd name="connsiteY2" fmla="*/ 284957 h 448470"/>
              <a:gd name="connsiteX3" fmla="*/ 151776 w 566737"/>
              <a:gd name="connsiteY3" fmla="*/ 148600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85725 w 566737"/>
              <a:gd name="connsiteY1" fmla="*/ 213519 h 448470"/>
              <a:gd name="connsiteX2" fmla="*/ 151776 w 566737"/>
              <a:gd name="connsiteY2" fmla="*/ 263814 h 448470"/>
              <a:gd name="connsiteX3" fmla="*/ 151776 w 566737"/>
              <a:gd name="connsiteY3" fmla="*/ 148600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85725 w 566737"/>
              <a:gd name="connsiteY1" fmla="*/ 213519 h 448470"/>
              <a:gd name="connsiteX2" fmla="*/ 120135 w 566737"/>
              <a:gd name="connsiteY2" fmla="*/ 248311 h 448470"/>
              <a:gd name="connsiteX3" fmla="*/ 151776 w 566737"/>
              <a:gd name="connsiteY3" fmla="*/ 148600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63391 w 566737"/>
              <a:gd name="connsiteY1" fmla="*/ 217395 h 448470"/>
              <a:gd name="connsiteX2" fmla="*/ 120135 w 566737"/>
              <a:gd name="connsiteY2" fmla="*/ 248311 h 448470"/>
              <a:gd name="connsiteX3" fmla="*/ 151776 w 566737"/>
              <a:gd name="connsiteY3" fmla="*/ 148600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63391 w 566737"/>
              <a:gd name="connsiteY1" fmla="*/ 217395 h 448470"/>
              <a:gd name="connsiteX2" fmla="*/ 108968 w 566737"/>
              <a:gd name="connsiteY2" fmla="*/ 239268 h 448470"/>
              <a:gd name="connsiteX3" fmla="*/ 151776 w 566737"/>
              <a:gd name="connsiteY3" fmla="*/ 148600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48502 w 566737"/>
              <a:gd name="connsiteY1" fmla="*/ 212228 h 448470"/>
              <a:gd name="connsiteX2" fmla="*/ 108968 w 566737"/>
              <a:gd name="connsiteY2" fmla="*/ 239268 h 448470"/>
              <a:gd name="connsiteX3" fmla="*/ 151776 w 566737"/>
              <a:gd name="connsiteY3" fmla="*/ 148600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48502 w 566737"/>
              <a:gd name="connsiteY1" fmla="*/ 212228 h 448470"/>
              <a:gd name="connsiteX2" fmla="*/ 84773 w 566737"/>
              <a:gd name="connsiteY2" fmla="*/ 241852 h 448470"/>
              <a:gd name="connsiteX3" fmla="*/ 151776 w 566737"/>
              <a:gd name="connsiteY3" fmla="*/ 148600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48502 w 566737"/>
              <a:gd name="connsiteY1" fmla="*/ 212228 h 448470"/>
              <a:gd name="connsiteX2" fmla="*/ 84773 w 566737"/>
              <a:gd name="connsiteY2" fmla="*/ 241852 h 448470"/>
              <a:gd name="connsiteX3" fmla="*/ 114552 w 566737"/>
              <a:gd name="connsiteY3" fmla="*/ 149892 h 448470"/>
              <a:gd name="connsiteX4" fmla="*/ 185737 w 566737"/>
              <a:gd name="connsiteY4" fmla="*/ 370682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48502 w 566737"/>
              <a:gd name="connsiteY1" fmla="*/ 212228 h 448470"/>
              <a:gd name="connsiteX2" fmla="*/ 84773 w 566737"/>
              <a:gd name="connsiteY2" fmla="*/ 241852 h 448470"/>
              <a:gd name="connsiteX3" fmla="*/ 114552 w 566737"/>
              <a:gd name="connsiteY3" fmla="*/ 149892 h 448470"/>
              <a:gd name="connsiteX4" fmla="*/ 142929 w 566737"/>
              <a:gd name="connsiteY4" fmla="*/ 308670 h 448470"/>
              <a:gd name="connsiteX5" fmla="*/ 214312 w 566737"/>
              <a:gd name="connsiteY5" fmla="*/ 65882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3519 h 448470"/>
              <a:gd name="connsiteX1" fmla="*/ 48502 w 566737"/>
              <a:gd name="connsiteY1" fmla="*/ 212228 h 448470"/>
              <a:gd name="connsiteX2" fmla="*/ 84773 w 566737"/>
              <a:gd name="connsiteY2" fmla="*/ 241852 h 448470"/>
              <a:gd name="connsiteX3" fmla="*/ 114552 w 566737"/>
              <a:gd name="connsiteY3" fmla="*/ 149892 h 448470"/>
              <a:gd name="connsiteX4" fmla="*/ 142929 w 566737"/>
              <a:gd name="connsiteY4" fmla="*/ 308670 h 448470"/>
              <a:gd name="connsiteX5" fmla="*/ 182671 w 566737"/>
              <a:gd name="connsiteY5" fmla="*/ 67174 h 448470"/>
              <a:gd name="connsiteX6" fmla="*/ 233362 w 566737"/>
              <a:gd name="connsiteY6" fmla="*/ 413544 h 448470"/>
              <a:gd name="connsiteX7" fmla="*/ 266700 w 566737"/>
              <a:gd name="connsiteY7" fmla="*/ 3969 h 448470"/>
              <a:gd name="connsiteX8" fmla="*/ 271462 w 566737"/>
              <a:gd name="connsiteY8" fmla="*/ 437357 h 448470"/>
              <a:gd name="connsiteX9" fmla="*/ 309562 w 566737"/>
              <a:gd name="connsiteY9" fmla="*/ 70644 h 448470"/>
              <a:gd name="connsiteX10" fmla="*/ 319087 w 566737"/>
              <a:gd name="connsiteY10" fmla="*/ 370682 h 448470"/>
              <a:gd name="connsiteX11" fmla="*/ 352425 w 566737"/>
              <a:gd name="connsiteY11" fmla="*/ 118269 h 448470"/>
              <a:gd name="connsiteX12" fmla="*/ 361950 w 566737"/>
              <a:gd name="connsiteY12" fmla="*/ 313532 h 448470"/>
              <a:gd name="connsiteX13" fmla="*/ 385762 w 566737"/>
              <a:gd name="connsiteY13" fmla="*/ 175419 h 448470"/>
              <a:gd name="connsiteX14" fmla="*/ 404812 w 566737"/>
              <a:gd name="connsiteY14" fmla="*/ 270669 h 448470"/>
              <a:gd name="connsiteX15" fmla="*/ 428625 w 566737"/>
              <a:gd name="connsiteY15" fmla="*/ 199232 h 448470"/>
              <a:gd name="connsiteX16" fmla="*/ 457200 w 566737"/>
              <a:gd name="connsiteY16" fmla="*/ 227807 h 448470"/>
              <a:gd name="connsiteX17" fmla="*/ 509587 w 566737"/>
              <a:gd name="connsiteY17" fmla="*/ 213519 h 448470"/>
              <a:gd name="connsiteX18" fmla="*/ 566737 w 566737"/>
              <a:gd name="connsiteY18" fmla="*/ 213519 h 448470"/>
              <a:gd name="connsiteX0" fmla="*/ 0 w 566737"/>
              <a:gd name="connsiteY0" fmla="*/ 218902 h 453853"/>
              <a:gd name="connsiteX1" fmla="*/ 48502 w 566737"/>
              <a:gd name="connsiteY1" fmla="*/ 217611 h 453853"/>
              <a:gd name="connsiteX2" fmla="*/ 84773 w 566737"/>
              <a:gd name="connsiteY2" fmla="*/ 247235 h 453853"/>
              <a:gd name="connsiteX3" fmla="*/ 114552 w 566737"/>
              <a:gd name="connsiteY3" fmla="*/ 155275 h 453853"/>
              <a:gd name="connsiteX4" fmla="*/ 142929 w 566737"/>
              <a:gd name="connsiteY4" fmla="*/ 314053 h 453853"/>
              <a:gd name="connsiteX5" fmla="*/ 182671 w 566737"/>
              <a:gd name="connsiteY5" fmla="*/ 72557 h 453853"/>
              <a:gd name="connsiteX6" fmla="*/ 211027 w 566737"/>
              <a:gd name="connsiteY6" fmla="*/ 386629 h 453853"/>
              <a:gd name="connsiteX7" fmla="*/ 266700 w 566737"/>
              <a:gd name="connsiteY7" fmla="*/ 9352 h 453853"/>
              <a:gd name="connsiteX8" fmla="*/ 271462 w 566737"/>
              <a:gd name="connsiteY8" fmla="*/ 442740 h 453853"/>
              <a:gd name="connsiteX9" fmla="*/ 309562 w 566737"/>
              <a:gd name="connsiteY9" fmla="*/ 76027 h 453853"/>
              <a:gd name="connsiteX10" fmla="*/ 319087 w 566737"/>
              <a:gd name="connsiteY10" fmla="*/ 376065 h 453853"/>
              <a:gd name="connsiteX11" fmla="*/ 352425 w 566737"/>
              <a:gd name="connsiteY11" fmla="*/ 123652 h 453853"/>
              <a:gd name="connsiteX12" fmla="*/ 361950 w 566737"/>
              <a:gd name="connsiteY12" fmla="*/ 318915 h 453853"/>
              <a:gd name="connsiteX13" fmla="*/ 385762 w 566737"/>
              <a:gd name="connsiteY13" fmla="*/ 180802 h 453853"/>
              <a:gd name="connsiteX14" fmla="*/ 404812 w 566737"/>
              <a:gd name="connsiteY14" fmla="*/ 276052 h 453853"/>
              <a:gd name="connsiteX15" fmla="*/ 428625 w 566737"/>
              <a:gd name="connsiteY15" fmla="*/ 204615 h 453853"/>
              <a:gd name="connsiteX16" fmla="*/ 457200 w 566737"/>
              <a:gd name="connsiteY16" fmla="*/ 233190 h 453853"/>
              <a:gd name="connsiteX17" fmla="*/ 509587 w 566737"/>
              <a:gd name="connsiteY17" fmla="*/ 218902 h 453853"/>
              <a:gd name="connsiteX18" fmla="*/ 566737 w 566737"/>
              <a:gd name="connsiteY18" fmla="*/ 218902 h 453853"/>
              <a:gd name="connsiteX0" fmla="*/ 0 w 566737"/>
              <a:gd name="connsiteY0" fmla="*/ 215672 h 431244"/>
              <a:gd name="connsiteX1" fmla="*/ 48502 w 566737"/>
              <a:gd name="connsiteY1" fmla="*/ 214381 h 431244"/>
              <a:gd name="connsiteX2" fmla="*/ 84773 w 566737"/>
              <a:gd name="connsiteY2" fmla="*/ 244005 h 431244"/>
              <a:gd name="connsiteX3" fmla="*/ 114552 w 566737"/>
              <a:gd name="connsiteY3" fmla="*/ 152045 h 431244"/>
              <a:gd name="connsiteX4" fmla="*/ 142929 w 566737"/>
              <a:gd name="connsiteY4" fmla="*/ 310823 h 431244"/>
              <a:gd name="connsiteX5" fmla="*/ 182671 w 566737"/>
              <a:gd name="connsiteY5" fmla="*/ 69327 h 431244"/>
              <a:gd name="connsiteX6" fmla="*/ 211027 w 566737"/>
              <a:gd name="connsiteY6" fmla="*/ 383399 h 431244"/>
              <a:gd name="connsiteX7" fmla="*/ 266700 w 566737"/>
              <a:gd name="connsiteY7" fmla="*/ 6122 h 431244"/>
              <a:gd name="connsiteX8" fmla="*/ 284491 w 566737"/>
              <a:gd name="connsiteY8" fmla="*/ 420131 h 431244"/>
              <a:gd name="connsiteX9" fmla="*/ 309562 w 566737"/>
              <a:gd name="connsiteY9" fmla="*/ 72797 h 431244"/>
              <a:gd name="connsiteX10" fmla="*/ 319087 w 566737"/>
              <a:gd name="connsiteY10" fmla="*/ 372835 h 431244"/>
              <a:gd name="connsiteX11" fmla="*/ 352425 w 566737"/>
              <a:gd name="connsiteY11" fmla="*/ 120422 h 431244"/>
              <a:gd name="connsiteX12" fmla="*/ 361950 w 566737"/>
              <a:gd name="connsiteY12" fmla="*/ 315685 h 431244"/>
              <a:gd name="connsiteX13" fmla="*/ 385762 w 566737"/>
              <a:gd name="connsiteY13" fmla="*/ 177572 h 431244"/>
              <a:gd name="connsiteX14" fmla="*/ 404812 w 566737"/>
              <a:gd name="connsiteY14" fmla="*/ 272822 h 431244"/>
              <a:gd name="connsiteX15" fmla="*/ 428625 w 566737"/>
              <a:gd name="connsiteY15" fmla="*/ 201385 h 431244"/>
              <a:gd name="connsiteX16" fmla="*/ 457200 w 566737"/>
              <a:gd name="connsiteY16" fmla="*/ 229960 h 431244"/>
              <a:gd name="connsiteX17" fmla="*/ 509587 w 566737"/>
              <a:gd name="connsiteY17" fmla="*/ 215672 h 431244"/>
              <a:gd name="connsiteX18" fmla="*/ 566737 w 566737"/>
              <a:gd name="connsiteY18" fmla="*/ 215672 h 431244"/>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19087 w 566737"/>
              <a:gd name="connsiteY10" fmla="*/ 372835 h 430813"/>
              <a:gd name="connsiteX11" fmla="*/ 352425 w 566737"/>
              <a:gd name="connsiteY11" fmla="*/ 120422 h 430813"/>
              <a:gd name="connsiteX12" fmla="*/ 361950 w 566737"/>
              <a:gd name="connsiteY12" fmla="*/ 315685 h 430813"/>
              <a:gd name="connsiteX13" fmla="*/ 385762 w 566737"/>
              <a:gd name="connsiteY13" fmla="*/ 177572 h 430813"/>
              <a:gd name="connsiteX14" fmla="*/ 404812 w 566737"/>
              <a:gd name="connsiteY14" fmla="*/ 272822 h 430813"/>
              <a:gd name="connsiteX15" fmla="*/ 428625 w 566737"/>
              <a:gd name="connsiteY15" fmla="*/ 201385 h 430813"/>
              <a:gd name="connsiteX16" fmla="*/ 457200 w 566737"/>
              <a:gd name="connsiteY16" fmla="*/ 229960 h 430813"/>
              <a:gd name="connsiteX17" fmla="*/ 509587 w 566737"/>
              <a:gd name="connsiteY17" fmla="*/ 215672 h 430813"/>
              <a:gd name="connsiteX18" fmla="*/ 566737 w 566737"/>
              <a:gd name="connsiteY18" fmla="*/ 215672 h 430813"/>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58172 w 566737"/>
              <a:gd name="connsiteY10" fmla="*/ 350873 h 430813"/>
              <a:gd name="connsiteX11" fmla="*/ 352425 w 566737"/>
              <a:gd name="connsiteY11" fmla="*/ 120422 h 430813"/>
              <a:gd name="connsiteX12" fmla="*/ 361950 w 566737"/>
              <a:gd name="connsiteY12" fmla="*/ 315685 h 430813"/>
              <a:gd name="connsiteX13" fmla="*/ 385762 w 566737"/>
              <a:gd name="connsiteY13" fmla="*/ 177572 h 430813"/>
              <a:gd name="connsiteX14" fmla="*/ 404812 w 566737"/>
              <a:gd name="connsiteY14" fmla="*/ 272822 h 430813"/>
              <a:gd name="connsiteX15" fmla="*/ 428625 w 566737"/>
              <a:gd name="connsiteY15" fmla="*/ 201385 h 430813"/>
              <a:gd name="connsiteX16" fmla="*/ 457200 w 566737"/>
              <a:gd name="connsiteY16" fmla="*/ 229960 h 430813"/>
              <a:gd name="connsiteX17" fmla="*/ 509587 w 566737"/>
              <a:gd name="connsiteY17" fmla="*/ 215672 h 430813"/>
              <a:gd name="connsiteX18" fmla="*/ 566737 w 566737"/>
              <a:gd name="connsiteY18" fmla="*/ 215672 h 430813"/>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58172 w 566737"/>
              <a:gd name="connsiteY10" fmla="*/ 350873 h 430813"/>
              <a:gd name="connsiteX11" fmla="*/ 387788 w 566737"/>
              <a:gd name="connsiteY11" fmla="*/ 116546 h 430813"/>
              <a:gd name="connsiteX12" fmla="*/ 361950 w 566737"/>
              <a:gd name="connsiteY12" fmla="*/ 315685 h 430813"/>
              <a:gd name="connsiteX13" fmla="*/ 385762 w 566737"/>
              <a:gd name="connsiteY13" fmla="*/ 177572 h 430813"/>
              <a:gd name="connsiteX14" fmla="*/ 404812 w 566737"/>
              <a:gd name="connsiteY14" fmla="*/ 272822 h 430813"/>
              <a:gd name="connsiteX15" fmla="*/ 428625 w 566737"/>
              <a:gd name="connsiteY15" fmla="*/ 201385 h 430813"/>
              <a:gd name="connsiteX16" fmla="*/ 457200 w 566737"/>
              <a:gd name="connsiteY16" fmla="*/ 229960 h 430813"/>
              <a:gd name="connsiteX17" fmla="*/ 509587 w 566737"/>
              <a:gd name="connsiteY17" fmla="*/ 215672 h 430813"/>
              <a:gd name="connsiteX18" fmla="*/ 566737 w 566737"/>
              <a:gd name="connsiteY18" fmla="*/ 215672 h 430813"/>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58172 w 566737"/>
              <a:gd name="connsiteY10" fmla="*/ 350873 h 430813"/>
              <a:gd name="connsiteX11" fmla="*/ 387788 w 566737"/>
              <a:gd name="connsiteY11" fmla="*/ 116546 h 430813"/>
              <a:gd name="connsiteX12" fmla="*/ 410342 w 566737"/>
              <a:gd name="connsiteY12" fmla="*/ 313101 h 430813"/>
              <a:gd name="connsiteX13" fmla="*/ 385762 w 566737"/>
              <a:gd name="connsiteY13" fmla="*/ 177572 h 430813"/>
              <a:gd name="connsiteX14" fmla="*/ 404812 w 566737"/>
              <a:gd name="connsiteY14" fmla="*/ 272822 h 430813"/>
              <a:gd name="connsiteX15" fmla="*/ 428625 w 566737"/>
              <a:gd name="connsiteY15" fmla="*/ 201385 h 430813"/>
              <a:gd name="connsiteX16" fmla="*/ 457200 w 566737"/>
              <a:gd name="connsiteY16" fmla="*/ 229960 h 430813"/>
              <a:gd name="connsiteX17" fmla="*/ 509587 w 566737"/>
              <a:gd name="connsiteY17" fmla="*/ 215672 h 430813"/>
              <a:gd name="connsiteX18" fmla="*/ 566737 w 566737"/>
              <a:gd name="connsiteY18" fmla="*/ 215672 h 430813"/>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58172 w 566737"/>
              <a:gd name="connsiteY10" fmla="*/ 350873 h 430813"/>
              <a:gd name="connsiteX11" fmla="*/ 387788 w 566737"/>
              <a:gd name="connsiteY11" fmla="*/ 116546 h 430813"/>
              <a:gd name="connsiteX12" fmla="*/ 410342 w 566737"/>
              <a:gd name="connsiteY12" fmla="*/ 313101 h 430813"/>
              <a:gd name="connsiteX13" fmla="*/ 447182 w 566737"/>
              <a:gd name="connsiteY13" fmla="*/ 176280 h 430813"/>
              <a:gd name="connsiteX14" fmla="*/ 404812 w 566737"/>
              <a:gd name="connsiteY14" fmla="*/ 272822 h 430813"/>
              <a:gd name="connsiteX15" fmla="*/ 428625 w 566737"/>
              <a:gd name="connsiteY15" fmla="*/ 201385 h 430813"/>
              <a:gd name="connsiteX16" fmla="*/ 457200 w 566737"/>
              <a:gd name="connsiteY16" fmla="*/ 229960 h 430813"/>
              <a:gd name="connsiteX17" fmla="*/ 509587 w 566737"/>
              <a:gd name="connsiteY17" fmla="*/ 215672 h 430813"/>
              <a:gd name="connsiteX18" fmla="*/ 566737 w 566737"/>
              <a:gd name="connsiteY18" fmla="*/ 215672 h 430813"/>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58172 w 566737"/>
              <a:gd name="connsiteY10" fmla="*/ 350873 h 430813"/>
              <a:gd name="connsiteX11" fmla="*/ 387788 w 566737"/>
              <a:gd name="connsiteY11" fmla="*/ 116546 h 430813"/>
              <a:gd name="connsiteX12" fmla="*/ 410342 w 566737"/>
              <a:gd name="connsiteY12" fmla="*/ 313101 h 430813"/>
              <a:gd name="connsiteX13" fmla="*/ 447182 w 566737"/>
              <a:gd name="connsiteY13" fmla="*/ 176280 h 430813"/>
              <a:gd name="connsiteX14" fmla="*/ 462509 w 566737"/>
              <a:gd name="connsiteY14" fmla="*/ 270238 h 430813"/>
              <a:gd name="connsiteX15" fmla="*/ 428625 w 566737"/>
              <a:gd name="connsiteY15" fmla="*/ 201385 h 430813"/>
              <a:gd name="connsiteX16" fmla="*/ 457200 w 566737"/>
              <a:gd name="connsiteY16" fmla="*/ 229960 h 430813"/>
              <a:gd name="connsiteX17" fmla="*/ 509587 w 566737"/>
              <a:gd name="connsiteY17" fmla="*/ 215672 h 430813"/>
              <a:gd name="connsiteX18" fmla="*/ 566737 w 566737"/>
              <a:gd name="connsiteY18" fmla="*/ 215672 h 430813"/>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58172 w 566737"/>
              <a:gd name="connsiteY10" fmla="*/ 350873 h 430813"/>
              <a:gd name="connsiteX11" fmla="*/ 387788 w 566737"/>
              <a:gd name="connsiteY11" fmla="*/ 116546 h 430813"/>
              <a:gd name="connsiteX12" fmla="*/ 410342 w 566737"/>
              <a:gd name="connsiteY12" fmla="*/ 313101 h 430813"/>
              <a:gd name="connsiteX13" fmla="*/ 447182 w 566737"/>
              <a:gd name="connsiteY13" fmla="*/ 176280 h 430813"/>
              <a:gd name="connsiteX14" fmla="*/ 462509 w 566737"/>
              <a:gd name="connsiteY14" fmla="*/ 270238 h 430813"/>
              <a:gd name="connsiteX15" fmla="*/ 490045 w 566737"/>
              <a:gd name="connsiteY15" fmla="*/ 192341 h 430813"/>
              <a:gd name="connsiteX16" fmla="*/ 457200 w 566737"/>
              <a:gd name="connsiteY16" fmla="*/ 229960 h 430813"/>
              <a:gd name="connsiteX17" fmla="*/ 509587 w 566737"/>
              <a:gd name="connsiteY17" fmla="*/ 215672 h 430813"/>
              <a:gd name="connsiteX18" fmla="*/ 566737 w 566737"/>
              <a:gd name="connsiteY18" fmla="*/ 215672 h 430813"/>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58172 w 566737"/>
              <a:gd name="connsiteY10" fmla="*/ 350873 h 430813"/>
              <a:gd name="connsiteX11" fmla="*/ 387788 w 566737"/>
              <a:gd name="connsiteY11" fmla="*/ 116546 h 430813"/>
              <a:gd name="connsiteX12" fmla="*/ 410342 w 566737"/>
              <a:gd name="connsiteY12" fmla="*/ 313101 h 430813"/>
              <a:gd name="connsiteX13" fmla="*/ 447182 w 566737"/>
              <a:gd name="connsiteY13" fmla="*/ 176280 h 430813"/>
              <a:gd name="connsiteX14" fmla="*/ 462509 w 566737"/>
              <a:gd name="connsiteY14" fmla="*/ 270238 h 430813"/>
              <a:gd name="connsiteX15" fmla="*/ 490045 w 566737"/>
              <a:gd name="connsiteY15" fmla="*/ 192341 h 430813"/>
              <a:gd name="connsiteX16" fmla="*/ 511175 w 566737"/>
              <a:gd name="connsiteY16" fmla="*/ 236420 h 430813"/>
              <a:gd name="connsiteX17" fmla="*/ 509587 w 566737"/>
              <a:gd name="connsiteY17" fmla="*/ 215672 h 430813"/>
              <a:gd name="connsiteX18" fmla="*/ 566737 w 566737"/>
              <a:gd name="connsiteY18" fmla="*/ 215672 h 430813"/>
              <a:gd name="connsiteX0" fmla="*/ 0 w 566737"/>
              <a:gd name="connsiteY0" fmla="*/ 215672 h 430813"/>
              <a:gd name="connsiteX1" fmla="*/ 48502 w 566737"/>
              <a:gd name="connsiteY1" fmla="*/ 214381 h 430813"/>
              <a:gd name="connsiteX2" fmla="*/ 84773 w 566737"/>
              <a:gd name="connsiteY2" fmla="*/ 244005 h 430813"/>
              <a:gd name="connsiteX3" fmla="*/ 114552 w 566737"/>
              <a:gd name="connsiteY3" fmla="*/ 152045 h 430813"/>
              <a:gd name="connsiteX4" fmla="*/ 142929 w 566737"/>
              <a:gd name="connsiteY4" fmla="*/ 310823 h 430813"/>
              <a:gd name="connsiteX5" fmla="*/ 182671 w 566737"/>
              <a:gd name="connsiteY5" fmla="*/ 69327 h 430813"/>
              <a:gd name="connsiteX6" fmla="*/ 211027 w 566737"/>
              <a:gd name="connsiteY6" fmla="*/ 383399 h 430813"/>
              <a:gd name="connsiteX7" fmla="*/ 266700 w 566737"/>
              <a:gd name="connsiteY7" fmla="*/ 6122 h 430813"/>
              <a:gd name="connsiteX8" fmla="*/ 284491 w 566737"/>
              <a:gd name="connsiteY8" fmla="*/ 420131 h 430813"/>
              <a:gd name="connsiteX9" fmla="*/ 333758 w 566737"/>
              <a:gd name="connsiteY9" fmla="*/ 70213 h 430813"/>
              <a:gd name="connsiteX10" fmla="*/ 358172 w 566737"/>
              <a:gd name="connsiteY10" fmla="*/ 350873 h 430813"/>
              <a:gd name="connsiteX11" fmla="*/ 387788 w 566737"/>
              <a:gd name="connsiteY11" fmla="*/ 116546 h 430813"/>
              <a:gd name="connsiteX12" fmla="*/ 410342 w 566737"/>
              <a:gd name="connsiteY12" fmla="*/ 313101 h 430813"/>
              <a:gd name="connsiteX13" fmla="*/ 447182 w 566737"/>
              <a:gd name="connsiteY13" fmla="*/ 176280 h 430813"/>
              <a:gd name="connsiteX14" fmla="*/ 462509 w 566737"/>
              <a:gd name="connsiteY14" fmla="*/ 270238 h 430813"/>
              <a:gd name="connsiteX15" fmla="*/ 490045 w 566737"/>
              <a:gd name="connsiteY15" fmla="*/ 192341 h 430813"/>
              <a:gd name="connsiteX16" fmla="*/ 511175 w 566737"/>
              <a:gd name="connsiteY16" fmla="*/ 236420 h 430813"/>
              <a:gd name="connsiteX17" fmla="*/ 537505 w 566737"/>
              <a:gd name="connsiteY17" fmla="*/ 210504 h 430813"/>
              <a:gd name="connsiteX18" fmla="*/ 566737 w 566737"/>
              <a:gd name="connsiteY18" fmla="*/ 215672 h 430813"/>
              <a:gd name="connsiteX0" fmla="*/ 0 w 609545"/>
              <a:gd name="connsiteY0" fmla="*/ 215672 h 430813"/>
              <a:gd name="connsiteX1" fmla="*/ 48502 w 609545"/>
              <a:gd name="connsiteY1" fmla="*/ 214381 h 430813"/>
              <a:gd name="connsiteX2" fmla="*/ 84773 w 609545"/>
              <a:gd name="connsiteY2" fmla="*/ 244005 h 430813"/>
              <a:gd name="connsiteX3" fmla="*/ 114552 w 609545"/>
              <a:gd name="connsiteY3" fmla="*/ 152045 h 430813"/>
              <a:gd name="connsiteX4" fmla="*/ 142929 w 609545"/>
              <a:gd name="connsiteY4" fmla="*/ 310823 h 430813"/>
              <a:gd name="connsiteX5" fmla="*/ 182671 w 609545"/>
              <a:gd name="connsiteY5" fmla="*/ 69327 h 430813"/>
              <a:gd name="connsiteX6" fmla="*/ 211027 w 609545"/>
              <a:gd name="connsiteY6" fmla="*/ 383399 h 430813"/>
              <a:gd name="connsiteX7" fmla="*/ 266700 w 609545"/>
              <a:gd name="connsiteY7" fmla="*/ 6122 h 430813"/>
              <a:gd name="connsiteX8" fmla="*/ 284491 w 609545"/>
              <a:gd name="connsiteY8" fmla="*/ 420131 h 430813"/>
              <a:gd name="connsiteX9" fmla="*/ 333758 w 609545"/>
              <a:gd name="connsiteY9" fmla="*/ 70213 h 430813"/>
              <a:gd name="connsiteX10" fmla="*/ 358172 w 609545"/>
              <a:gd name="connsiteY10" fmla="*/ 350873 h 430813"/>
              <a:gd name="connsiteX11" fmla="*/ 387788 w 609545"/>
              <a:gd name="connsiteY11" fmla="*/ 116546 h 430813"/>
              <a:gd name="connsiteX12" fmla="*/ 410342 w 609545"/>
              <a:gd name="connsiteY12" fmla="*/ 313101 h 430813"/>
              <a:gd name="connsiteX13" fmla="*/ 447182 w 609545"/>
              <a:gd name="connsiteY13" fmla="*/ 176280 h 430813"/>
              <a:gd name="connsiteX14" fmla="*/ 462509 w 609545"/>
              <a:gd name="connsiteY14" fmla="*/ 270238 h 430813"/>
              <a:gd name="connsiteX15" fmla="*/ 490045 w 609545"/>
              <a:gd name="connsiteY15" fmla="*/ 192341 h 430813"/>
              <a:gd name="connsiteX16" fmla="*/ 511175 w 609545"/>
              <a:gd name="connsiteY16" fmla="*/ 236420 h 430813"/>
              <a:gd name="connsiteX17" fmla="*/ 537505 w 609545"/>
              <a:gd name="connsiteY17" fmla="*/ 210504 h 430813"/>
              <a:gd name="connsiteX18" fmla="*/ 609545 w 609545"/>
              <a:gd name="connsiteY18" fmla="*/ 219548 h 430813"/>
              <a:gd name="connsiteX0" fmla="*/ 0 w 609545"/>
              <a:gd name="connsiteY0" fmla="*/ 215672 h 430813"/>
              <a:gd name="connsiteX1" fmla="*/ 48502 w 609545"/>
              <a:gd name="connsiteY1" fmla="*/ 214381 h 430813"/>
              <a:gd name="connsiteX2" fmla="*/ 84773 w 609545"/>
              <a:gd name="connsiteY2" fmla="*/ 244005 h 430813"/>
              <a:gd name="connsiteX3" fmla="*/ 114552 w 609545"/>
              <a:gd name="connsiteY3" fmla="*/ 152045 h 430813"/>
              <a:gd name="connsiteX4" fmla="*/ 142929 w 609545"/>
              <a:gd name="connsiteY4" fmla="*/ 310823 h 430813"/>
              <a:gd name="connsiteX5" fmla="*/ 182671 w 609545"/>
              <a:gd name="connsiteY5" fmla="*/ 69327 h 430813"/>
              <a:gd name="connsiteX6" fmla="*/ 211027 w 609545"/>
              <a:gd name="connsiteY6" fmla="*/ 383399 h 430813"/>
              <a:gd name="connsiteX7" fmla="*/ 266700 w 609545"/>
              <a:gd name="connsiteY7" fmla="*/ 6122 h 430813"/>
              <a:gd name="connsiteX8" fmla="*/ 284491 w 609545"/>
              <a:gd name="connsiteY8" fmla="*/ 420131 h 430813"/>
              <a:gd name="connsiteX9" fmla="*/ 333758 w 609545"/>
              <a:gd name="connsiteY9" fmla="*/ 70213 h 430813"/>
              <a:gd name="connsiteX10" fmla="*/ 358172 w 609545"/>
              <a:gd name="connsiteY10" fmla="*/ 350873 h 430813"/>
              <a:gd name="connsiteX11" fmla="*/ 387788 w 609545"/>
              <a:gd name="connsiteY11" fmla="*/ 116546 h 430813"/>
              <a:gd name="connsiteX12" fmla="*/ 410342 w 609545"/>
              <a:gd name="connsiteY12" fmla="*/ 313101 h 430813"/>
              <a:gd name="connsiteX13" fmla="*/ 447182 w 609545"/>
              <a:gd name="connsiteY13" fmla="*/ 176280 h 430813"/>
              <a:gd name="connsiteX14" fmla="*/ 462509 w 609545"/>
              <a:gd name="connsiteY14" fmla="*/ 270238 h 430813"/>
              <a:gd name="connsiteX15" fmla="*/ 490045 w 609545"/>
              <a:gd name="connsiteY15" fmla="*/ 192341 h 430813"/>
              <a:gd name="connsiteX16" fmla="*/ 511175 w 609545"/>
              <a:gd name="connsiteY16" fmla="*/ 236420 h 430813"/>
              <a:gd name="connsiteX17" fmla="*/ 544950 w 609545"/>
              <a:gd name="connsiteY17" fmla="*/ 218255 h 430813"/>
              <a:gd name="connsiteX18" fmla="*/ 609545 w 609545"/>
              <a:gd name="connsiteY18" fmla="*/ 219548 h 430813"/>
              <a:gd name="connsiteX0" fmla="*/ 0 w 609545"/>
              <a:gd name="connsiteY0" fmla="*/ 215672 h 430813"/>
              <a:gd name="connsiteX1" fmla="*/ 48502 w 609545"/>
              <a:gd name="connsiteY1" fmla="*/ 214381 h 430813"/>
              <a:gd name="connsiteX2" fmla="*/ 84773 w 609545"/>
              <a:gd name="connsiteY2" fmla="*/ 244005 h 430813"/>
              <a:gd name="connsiteX3" fmla="*/ 114552 w 609545"/>
              <a:gd name="connsiteY3" fmla="*/ 152045 h 430813"/>
              <a:gd name="connsiteX4" fmla="*/ 142929 w 609545"/>
              <a:gd name="connsiteY4" fmla="*/ 310823 h 430813"/>
              <a:gd name="connsiteX5" fmla="*/ 182671 w 609545"/>
              <a:gd name="connsiteY5" fmla="*/ 69327 h 430813"/>
              <a:gd name="connsiteX6" fmla="*/ 211027 w 609545"/>
              <a:gd name="connsiteY6" fmla="*/ 383399 h 430813"/>
              <a:gd name="connsiteX7" fmla="*/ 266700 w 609545"/>
              <a:gd name="connsiteY7" fmla="*/ 6122 h 430813"/>
              <a:gd name="connsiteX8" fmla="*/ 284491 w 609545"/>
              <a:gd name="connsiteY8" fmla="*/ 420131 h 430813"/>
              <a:gd name="connsiteX9" fmla="*/ 317007 w 609545"/>
              <a:gd name="connsiteY9" fmla="*/ 70213 h 430813"/>
              <a:gd name="connsiteX10" fmla="*/ 358172 w 609545"/>
              <a:gd name="connsiteY10" fmla="*/ 350873 h 430813"/>
              <a:gd name="connsiteX11" fmla="*/ 387788 w 609545"/>
              <a:gd name="connsiteY11" fmla="*/ 116546 h 430813"/>
              <a:gd name="connsiteX12" fmla="*/ 410342 w 609545"/>
              <a:gd name="connsiteY12" fmla="*/ 313101 h 430813"/>
              <a:gd name="connsiteX13" fmla="*/ 447182 w 609545"/>
              <a:gd name="connsiteY13" fmla="*/ 176280 h 430813"/>
              <a:gd name="connsiteX14" fmla="*/ 462509 w 609545"/>
              <a:gd name="connsiteY14" fmla="*/ 270238 h 430813"/>
              <a:gd name="connsiteX15" fmla="*/ 490045 w 609545"/>
              <a:gd name="connsiteY15" fmla="*/ 192341 h 430813"/>
              <a:gd name="connsiteX16" fmla="*/ 511175 w 609545"/>
              <a:gd name="connsiteY16" fmla="*/ 236420 h 430813"/>
              <a:gd name="connsiteX17" fmla="*/ 544950 w 609545"/>
              <a:gd name="connsiteY17" fmla="*/ 218255 h 430813"/>
              <a:gd name="connsiteX18" fmla="*/ 609545 w 609545"/>
              <a:gd name="connsiteY18" fmla="*/ 219548 h 430813"/>
              <a:gd name="connsiteX0" fmla="*/ 0 w 609545"/>
              <a:gd name="connsiteY0" fmla="*/ 215672 h 430813"/>
              <a:gd name="connsiteX1" fmla="*/ 48502 w 609545"/>
              <a:gd name="connsiteY1" fmla="*/ 214381 h 430813"/>
              <a:gd name="connsiteX2" fmla="*/ 84773 w 609545"/>
              <a:gd name="connsiteY2" fmla="*/ 244005 h 430813"/>
              <a:gd name="connsiteX3" fmla="*/ 114552 w 609545"/>
              <a:gd name="connsiteY3" fmla="*/ 152045 h 430813"/>
              <a:gd name="connsiteX4" fmla="*/ 142929 w 609545"/>
              <a:gd name="connsiteY4" fmla="*/ 310823 h 430813"/>
              <a:gd name="connsiteX5" fmla="*/ 182671 w 609545"/>
              <a:gd name="connsiteY5" fmla="*/ 69327 h 430813"/>
              <a:gd name="connsiteX6" fmla="*/ 211027 w 609545"/>
              <a:gd name="connsiteY6" fmla="*/ 383399 h 430813"/>
              <a:gd name="connsiteX7" fmla="*/ 266700 w 609545"/>
              <a:gd name="connsiteY7" fmla="*/ 6122 h 430813"/>
              <a:gd name="connsiteX8" fmla="*/ 271462 w 609545"/>
              <a:gd name="connsiteY8" fmla="*/ 420131 h 430813"/>
              <a:gd name="connsiteX9" fmla="*/ 317007 w 609545"/>
              <a:gd name="connsiteY9" fmla="*/ 70213 h 430813"/>
              <a:gd name="connsiteX10" fmla="*/ 358172 w 609545"/>
              <a:gd name="connsiteY10" fmla="*/ 350873 h 430813"/>
              <a:gd name="connsiteX11" fmla="*/ 387788 w 609545"/>
              <a:gd name="connsiteY11" fmla="*/ 116546 h 430813"/>
              <a:gd name="connsiteX12" fmla="*/ 410342 w 609545"/>
              <a:gd name="connsiteY12" fmla="*/ 313101 h 430813"/>
              <a:gd name="connsiteX13" fmla="*/ 447182 w 609545"/>
              <a:gd name="connsiteY13" fmla="*/ 176280 h 430813"/>
              <a:gd name="connsiteX14" fmla="*/ 462509 w 609545"/>
              <a:gd name="connsiteY14" fmla="*/ 270238 h 430813"/>
              <a:gd name="connsiteX15" fmla="*/ 490045 w 609545"/>
              <a:gd name="connsiteY15" fmla="*/ 192341 h 430813"/>
              <a:gd name="connsiteX16" fmla="*/ 511175 w 609545"/>
              <a:gd name="connsiteY16" fmla="*/ 236420 h 430813"/>
              <a:gd name="connsiteX17" fmla="*/ 544950 w 609545"/>
              <a:gd name="connsiteY17" fmla="*/ 218255 h 430813"/>
              <a:gd name="connsiteX18" fmla="*/ 609545 w 609545"/>
              <a:gd name="connsiteY18" fmla="*/ 219548 h 430813"/>
              <a:gd name="connsiteX0" fmla="*/ 0 w 609545"/>
              <a:gd name="connsiteY0" fmla="*/ 175622 h 384088"/>
              <a:gd name="connsiteX1" fmla="*/ 48502 w 609545"/>
              <a:gd name="connsiteY1" fmla="*/ 174331 h 384088"/>
              <a:gd name="connsiteX2" fmla="*/ 84773 w 609545"/>
              <a:gd name="connsiteY2" fmla="*/ 203955 h 384088"/>
              <a:gd name="connsiteX3" fmla="*/ 114552 w 609545"/>
              <a:gd name="connsiteY3" fmla="*/ 111995 h 384088"/>
              <a:gd name="connsiteX4" fmla="*/ 142929 w 609545"/>
              <a:gd name="connsiteY4" fmla="*/ 270773 h 384088"/>
              <a:gd name="connsiteX5" fmla="*/ 182671 w 609545"/>
              <a:gd name="connsiteY5" fmla="*/ 29277 h 384088"/>
              <a:gd name="connsiteX6" fmla="*/ 211027 w 609545"/>
              <a:gd name="connsiteY6" fmla="*/ 343349 h 384088"/>
              <a:gd name="connsiteX7" fmla="*/ 238782 w 609545"/>
              <a:gd name="connsiteY7" fmla="*/ 6122 h 384088"/>
              <a:gd name="connsiteX8" fmla="*/ 271462 w 609545"/>
              <a:gd name="connsiteY8" fmla="*/ 380081 h 384088"/>
              <a:gd name="connsiteX9" fmla="*/ 317007 w 609545"/>
              <a:gd name="connsiteY9" fmla="*/ 30163 h 384088"/>
              <a:gd name="connsiteX10" fmla="*/ 358172 w 609545"/>
              <a:gd name="connsiteY10" fmla="*/ 310823 h 384088"/>
              <a:gd name="connsiteX11" fmla="*/ 387788 w 609545"/>
              <a:gd name="connsiteY11" fmla="*/ 76496 h 384088"/>
              <a:gd name="connsiteX12" fmla="*/ 410342 w 609545"/>
              <a:gd name="connsiteY12" fmla="*/ 273051 h 384088"/>
              <a:gd name="connsiteX13" fmla="*/ 447182 w 609545"/>
              <a:gd name="connsiteY13" fmla="*/ 136230 h 384088"/>
              <a:gd name="connsiteX14" fmla="*/ 462509 w 609545"/>
              <a:gd name="connsiteY14" fmla="*/ 230188 h 384088"/>
              <a:gd name="connsiteX15" fmla="*/ 490045 w 609545"/>
              <a:gd name="connsiteY15" fmla="*/ 152291 h 384088"/>
              <a:gd name="connsiteX16" fmla="*/ 511175 w 609545"/>
              <a:gd name="connsiteY16" fmla="*/ 196370 h 384088"/>
              <a:gd name="connsiteX17" fmla="*/ 544950 w 609545"/>
              <a:gd name="connsiteY17" fmla="*/ 178205 h 384088"/>
              <a:gd name="connsiteX18" fmla="*/ 609545 w 609545"/>
              <a:gd name="connsiteY18" fmla="*/ 179498 h 384088"/>
              <a:gd name="connsiteX0" fmla="*/ 0 w 609545"/>
              <a:gd name="connsiteY0" fmla="*/ 180144 h 388610"/>
              <a:gd name="connsiteX1" fmla="*/ 48502 w 609545"/>
              <a:gd name="connsiteY1" fmla="*/ 178853 h 388610"/>
              <a:gd name="connsiteX2" fmla="*/ 84773 w 609545"/>
              <a:gd name="connsiteY2" fmla="*/ 208477 h 388610"/>
              <a:gd name="connsiteX3" fmla="*/ 114552 w 609545"/>
              <a:gd name="connsiteY3" fmla="*/ 116517 h 388610"/>
              <a:gd name="connsiteX4" fmla="*/ 142929 w 609545"/>
              <a:gd name="connsiteY4" fmla="*/ 275295 h 388610"/>
              <a:gd name="connsiteX5" fmla="*/ 182671 w 609545"/>
              <a:gd name="connsiteY5" fmla="*/ 33799 h 388610"/>
              <a:gd name="connsiteX6" fmla="*/ 197998 w 609545"/>
              <a:gd name="connsiteY6" fmla="*/ 320741 h 388610"/>
              <a:gd name="connsiteX7" fmla="*/ 238782 w 609545"/>
              <a:gd name="connsiteY7" fmla="*/ 10644 h 388610"/>
              <a:gd name="connsiteX8" fmla="*/ 271462 w 609545"/>
              <a:gd name="connsiteY8" fmla="*/ 384603 h 388610"/>
              <a:gd name="connsiteX9" fmla="*/ 317007 w 609545"/>
              <a:gd name="connsiteY9" fmla="*/ 34685 h 388610"/>
              <a:gd name="connsiteX10" fmla="*/ 358172 w 609545"/>
              <a:gd name="connsiteY10" fmla="*/ 315345 h 388610"/>
              <a:gd name="connsiteX11" fmla="*/ 387788 w 609545"/>
              <a:gd name="connsiteY11" fmla="*/ 81018 h 388610"/>
              <a:gd name="connsiteX12" fmla="*/ 410342 w 609545"/>
              <a:gd name="connsiteY12" fmla="*/ 277573 h 388610"/>
              <a:gd name="connsiteX13" fmla="*/ 447182 w 609545"/>
              <a:gd name="connsiteY13" fmla="*/ 140752 h 388610"/>
              <a:gd name="connsiteX14" fmla="*/ 462509 w 609545"/>
              <a:gd name="connsiteY14" fmla="*/ 234710 h 388610"/>
              <a:gd name="connsiteX15" fmla="*/ 490045 w 609545"/>
              <a:gd name="connsiteY15" fmla="*/ 156813 h 388610"/>
              <a:gd name="connsiteX16" fmla="*/ 511175 w 609545"/>
              <a:gd name="connsiteY16" fmla="*/ 200892 h 388610"/>
              <a:gd name="connsiteX17" fmla="*/ 544950 w 609545"/>
              <a:gd name="connsiteY17" fmla="*/ 182727 h 388610"/>
              <a:gd name="connsiteX18" fmla="*/ 609545 w 609545"/>
              <a:gd name="connsiteY18" fmla="*/ 184020 h 388610"/>
              <a:gd name="connsiteX0" fmla="*/ 0 w 609545"/>
              <a:gd name="connsiteY0" fmla="*/ 176914 h 366002"/>
              <a:gd name="connsiteX1" fmla="*/ 48502 w 609545"/>
              <a:gd name="connsiteY1" fmla="*/ 175623 h 366002"/>
              <a:gd name="connsiteX2" fmla="*/ 84773 w 609545"/>
              <a:gd name="connsiteY2" fmla="*/ 205247 h 366002"/>
              <a:gd name="connsiteX3" fmla="*/ 114552 w 609545"/>
              <a:gd name="connsiteY3" fmla="*/ 113287 h 366002"/>
              <a:gd name="connsiteX4" fmla="*/ 142929 w 609545"/>
              <a:gd name="connsiteY4" fmla="*/ 272065 h 366002"/>
              <a:gd name="connsiteX5" fmla="*/ 182671 w 609545"/>
              <a:gd name="connsiteY5" fmla="*/ 30569 h 366002"/>
              <a:gd name="connsiteX6" fmla="*/ 197998 w 609545"/>
              <a:gd name="connsiteY6" fmla="*/ 317511 h 366002"/>
              <a:gd name="connsiteX7" fmla="*/ 238782 w 609545"/>
              <a:gd name="connsiteY7" fmla="*/ 7414 h 366002"/>
              <a:gd name="connsiteX8" fmla="*/ 265878 w 609545"/>
              <a:gd name="connsiteY8" fmla="*/ 361995 h 366002"/>
              <a:gd name="connsiteX9" fmla="*/ 317007 w 609545"/>
              <a:gd name="connsiteY9" fmla="*/ 31455 h 366002"/>
              <a:gd name="connsiteX10" fmla="*/ 358172 w 609545"/>
              <a:gd name="connsiteY10" fmla="*/ 312115 h 366002"/>
              <a:gd name="connsiteX11" fmla="*/ 387788 w 609545"/>
              <a:gd name="connsiteY11" fmla="*/ 77788 h 366002"/>
              <a:gd name="connsiteX12" fmla="*/ 410342 w 609545"/>
              <a:gd name="connsiteY12" fmla="*/ 274343 h 366002"/>
              <a:gd name="connsiteX13" fmla="*/ 447182 w 609545"/>
              <a:gd name="connsiteY13" fmla="*/ 137522 h 366002"/>
              <a:gd name="connsiteX14" fmla="*/ 462509 w 609545"/>
              <a:gd name="connsiteY14" fmla="*/ 231480 h 366002"/>
              <a:gd name="connsiteX15" fmla="*/ 490045 w 609545"/>
              <a:gd name="connsiteY15" fmla="*/ 153583 h 366002"/>
              <a:gd name="connsiteX16" fmla="*/ 511175 w 609545"/>
              <a:gd name="connsiteY16" fmla="*/ 197662 h 366002"/>
              <a:gd name="connsiteX17" fmla="*/ 544950 w 609545"/>
              <a:gd name="connsiteY17" fmla="*/ 179497 h 366002"/>
              <a:gd name="connsiteX18" fmla="*/ 609545 w 609545"/>
              <a:gd name="connsiteY18" fmla="*/ 180790 h 366002"/>
              <a:gd name="connsiteX0" fmla="*/ 0 w 609545"/>
              <a:gd name="connsiteY0" fmla="*/ 222243 h 414729"/>
              <a:gd name="connsiteX1" fmla="*/ 48502 w 609545"/>
              <a:gd name="connsiteY1" fmla="*/ 220952 h 414729"/>
              <a:gd name="connsiteX2" fmla="*/ 84773 w 609545"/>
              <a:gd name="connsiteY2" fmla="*/ 250576 h 414729"/>
              <a:gd name="connsiteX3" fmla="*/ 114552 w 609545"/>
              <a:gd name="connsiteY3" fmla="*/ 158616 h 414729"/>
              <a:gd name="connsiteX4" fmla="*/ 142929 w 609545"/>
              <a:gd name="connsiteY4" fmla="*/ 317394 h 414729"/>
              <a:gd name="connsiteX5" fmla="*/ 182671 w 609545"/>
              <a:gd name="connsiteY5" fmla="*/ 75898 h 414729"/>
              <a:gd name="connsiteX6" fmla="*/ 197998 w 609545"/>
              <a:gd name="connsiteY6" fmla="*/ 362840 h 414729"/>
              <a:gd name="connsiteX7" fmla="*/ 238782 w 609545"/>
              <a:gd name="connsiteY7" fmla="*/ 52743 h 414729"/>
              <a:gd name="connsiteX8" fmla="*/ 265878 w 609545"/>
              <a:gd name="connsiteY8" fmla="*/ 407324 h 414729"/>
              <a:gd name="connsiteX9" fmla="*/ 311424 w 609545"/>
              <a:gd name="connsiteY9" fmla="*/ 8313 h 414729"/>
              <a:gd name="connsiteX10" fmla="*/ 358172 w 609545"/>
              <a:gd name="connsiteY10" fmla="*/ 357444 h 414729"/>
              <a:gd name="connsiteX11" fmla="*/ 387788 w 609545"/>
              <a:gd name="connsiteY11" fmla="*/ 123117 h 414729"/>
              <a:gd name="connsiteX12" fmla="*/ 410342 w 609545"/>
              <a:gd name="connsiteY12" fmla="*/ 319672 h 414729"/>
              <a:gd name="connsiteX13" fmla="*/ 447182 w 609545"/>
              <a:gd name="connsiteY13" fmla="*/ 182851 h 414729"/>
              <a:gd name="connsiteX14" fmla="*/ 462509 w 609545"/>
              <a:gd name="connsiteY14" fmla="*/ 276809 h 414729"/>
              <a:gd name="connsiteX15" fmla="*/ 490045 w 609545"/>
              <a:gd name="connsiteY15" fmla="*/ 198912 h 414729"/>
              <a:gd name="connsiteX16" fmla="*/ 511175 w 609545"/>
              <a:gd name="connsiteY16" fmla="*/ 242991 h 414729"/>
              <a:gd name="connsiteX17" fmla="*/ 544950 w 609545"/>
              <a:gd name="connsiteY17" fmla="*/ 224826 h 414729"/>
              <a:gd name="connsiteX18" fmla="*/ 609545 w 609545"/>
              <a:gd name="connsiteY18" fmla="*/ 226119 h 414729"/>
              <a:gd name="connsiteX0" fmla="*/ 0 w 609545"/>
              <a:gd name="connsiteY0" fmla="*/ 220090 h 412576"/>
              <a:gd name="connsiteX1" fmla="*/ 48502 w 609545"/>
              <a:gd name="connsiteY1" fmla="*/ 218799 h 412576"/>
              <a:gd name="connsiteX2" fmla="*/ 84773 w 609545"/>
              <a:gd name="connsiteY2" fmla="*/ 248423 h 412576"/>
              <a:gd name="connsiteX3" fmla="*/ 114552 w 609545"/>
              <a:gd name="connsiteY3" fmla="*/ 156463 h 412576"/>
              <a:gd name="connsiteX4" fmla="*/ 142929 w 609545"/>
              <a:gd name="connsiteY4" fmla="*/ 315241 h 412576"/>
              <a:gd name="connsiteX5" fmla="*/ 182671 w 609545"/>
              <a:gd name="connsiteY5" fmla="*/ 73745 h 412576"/>
              <a:gd name="connsiteX6" fmla="*/ 197998 w 609545"/>
              <a:gd name="connsiteY6" fmla="*/ 360687 h 412576"/>
              <a:gd name="connsiteX7" fmla="*/ 238782 w 609545"/>
              <a:gd name="connsiteY7" fmla="*/ 50590 h 412576"/>
              <a:gd name="connsiteX8" fmla="*/ 265878 w 609545"/>
              <a:gd name="connsiteY8" fmla="*/ 405171 h 412576"/>
              <a:gd name="connsiteX9" fmla="*/ 311424 w 609545"/>
              <a:gd name="connsiteY9" fmla="*/ 6160 h 412576"/>
              <a:gd name="connsiteX10" fmla="*/ 345143 w 609545"/>
              <a:gd name="connsiteY10" fmla="*/ 368210 h 412576"/>
              <a:gd name="connsiteX11" fmla="*/ 387788 w 609545"/>
              <a:gd name="connsiteY11" fmla="*/ 120964 h 412576"/>
              <a:gd name="connsiteX12" fmla="*/ 410342 w 609545"/>
              <a:gd name="connsiteY12" fmla="*/ 317519 h 412576"/>
              <a:gd name="connsiteX13" fmla="*/ 447182 w 609545"/>
              <a:gd name="connsiteY13" fmla="*/ 180698 h 412576"/>
              <a:gd name="connsiteX14" fmla="*/ 462509 w 609545"/>
              <a:gd name="connsiteY14" fmla="*/ 274656 h 412576"/>
              <a:gd name="connsiteX15" fmla="*/ 490045 w 609545"/>
              <a:gd name="connsiteY15" fmla="*/ 196759 h 412576"/>
              <a:gd name="connsiteX16" fmla="*/ 511175 w 609545"/>
              <a:gd name="connsiteY16" fmla="*/ 240838 h 412576"/>
              <a:gd name="connsiteX17" fmla="*/ 544950 w 609545"/>
              <a:gd name="connsiteY17" fmla="*/ 222673 h 412576"/>
              <a:gd name="connsiteX18" fmla="*/ 609545 w 609545"/>
              <a:gd name="connsiteY18" fmla="*/ 223966 h 412576"/>
              <a:gd name="connsiteX0" fmla="*/ 0 w 609545"/>
              <a:gd name="connsiteY0" fmla="*/ 220090 h 412576"/>
              <a:gd name="connsiteX1" fmla="*/ 48502 w 609545"/>
              <a:gd name="connsiteY1" fmla="*/ 218799 h 412576"/>
              <a:gd name="connsiteX2" fmla="*/ 84773 w 609545"/>
              <a:gd name="connsiteY2" fmla="*/ 248423 h 412576"/>
              <a:gd name="connsiteX3" fmla="*/ 114552 w 609545"/>
              <a:gd name="connsiteY3" fmla="*/ 156463 h 412576"/>
              <a:gd name="connsiteX4" fmla="*/ 142929 w 609545"/>
              <a:gd name="connsiteY4" fmla="*/ 315241 h 412576"/>
              <a:gd name="connsiteX5" fmla="*/ 182671 w 609545"/>
              <a:gd name="connsiteY5" fmla="*/ 73745 h 412576"/>
              <a:gd name="connsiteX6" fmla="*/ 197998 w 609545"/>
              <a:gd name="connsiteY6" fmla="*/ 360687 h 412576"/>
              <a:gd name="connsiteX7" fmla="*/ 238782 w 609545"/>
              <a:gd name="connsiteY7" fmla="*/ 50590 h 412576"/>
              <a:gd name="connsiteX8" fmla="*/ 278907 w 609545"/>
              <a:gd name="connsiteY8" fmla="*/ 405171 h 412576"/>
              <a:gd name="connsiteX9" fmla="*/ 311424 w 609545"/>
              <a:gd name="connsiteY9" fmla="*/ 6160 h 412576"/>
              <a:gd name="connsiteX10" fmla="*/ 345143 w 609545"/>
              <a:gd name="connsiteY10" fmla="*/ 368210 h 412576"/>
              <a:gd name="connsiteX11" fmla="*/ 387788 w 609545"/>
              <a:gd name="connsiteY11" fmla="*/ 120964 h 412576"/>
              <a:gd name="connsiteX12" fmla="*/ 410342 w 609545"/>
              <a:gd name="connsiteY12" fmla="*/ 317519 h 412576"/>
              <a:gd name="connsiteX13" fmla="*/ 447182 w 609545"/>
              <a:gd name="connsiteY13" fmla="*/ 180698 h 412576"/>
              <a:gd name="connsiteX14" fmla="*/ 462509 w 609545"/>
              <a:gd name="connsiteY14" fmla="*/ 274656 h 412576"/>
              <a:gd name="connsiteX15" fmla="*/ 490045 w 609545"/>
              <a:gd name="connsiteY15" fmla="*/ 196759 h 412576"/>
              <a:gd name="connsiteX16" fmla="*/ 511175 w 609545"/>
              <a:gd name="connsiteY16" fmla="*/ 240838 h 412576"/>
              <a:gd name="connsiteX17" fmla="*/ 544950 w 609545"/>
              <a:gd name="connsiteY17" fmla="*/ 222673 h 412576"/>
              <a:gd name="connsiteX18" fmla="*/ 609545 w 609545"/>
              <a:gd name="connsiteY18" fmla="*/ 223966 h 412576"/>
              <a:gd name="connsiteX0" fmla="*/ 0 w 609545"/>
              <a:gd name="connsiteY0" fmla="*/ 220090 h 412576"/>
              <a:gd name="connsiteX1" fmla="*/ 48502 w 609545"/>
              <a:gd name="connsiteY1" fmla="*/ 218799 h 412576"/>
              <a:gd name="connsiteX2" fmla="*/ 84773 w 609545"/>
              <a:gd name="connsiteY2" fmla="*/ 248423 h 412576"/>
              <a:gd name="connsiteX3" fmla="*/ 114552 w 609545"/>
              <a:gd name="connsiteY3" fmla="*/ 156463 h 412576"/>
              <a:gd name="connsiteX4" fmla="*/ 142929 w 609545"/>
              <a:gd name="connsiteY4" fmla="*/ 315241 h 412576"/>
              <a:gd name="connsiteX5" fmla="*/ 182671 w 609545"/>
              <a:gd name="connsiteY5" fmla="*/ 73745 h 412576"/>
              <a:gd name="connsiteX6" fmla="*/ 197998 w 609545"/>
              <a:gd name="connsiteY6" fmla="*/ 360687 h 412576"/>
              <a:gd name="connsiteX7" fmla="*/ 238782 w 609545"/>
              <a:gd name="connsiteY7" fmla="*/ 50590 h 412576"/>
              <a:gd name="connsiteX8" fmla="*/ 267740 w 609545"/>
              <a:gd name="connsiteY8" fmla="*/ 405171 h 412576"/>
              <a:gd name="connsiteX9" fmla="*/ 311424 w 609545"/>
              <a:gd name="connsiteY9" fmla="*/ 6160 h 412576"/>
              <a:gd name="connsiteX10" fmla="*/ 345143 w 609545"/>
              <a:gd name="connsiteY10" fmla="*/ 368210 h 412576"/>
              <a:gd name="connsiteX11" fmla="*/ 387788 w 609545"/>
              <a:gd name="connsiteY11" fmla="*/ 120964 h 412576"/>
              <a:gd name="connsiteX12" fmla="*/ 410342 w 609545"/>
              <a:gd name="connsiteY12" fmla="*/ 317519 h 412576"/>
              <a:gd name="connsiteX13" fmla="*/ 447182 w 609545"/>
              <a:gd name="connsiteY13" fmla="*/ 180698 h 412576"/>
              <a:gd name="connsiteX14" fmla="*/ 462509 w 609545"/>
              <a:gd name="connsiteY14" fmla="*/ 274656 h 412576"/>
              <a:gd name="connsiteX15" fmla="*/ 490045 w 609545"/>
              <a:gd name="connsiteY15" fmla="*/ 196759 h 412576"/>
              <a:gd name="connsiteX16" fmla="*/ 511175 w 609545"/>
              <a:gd name="connsiteY16" fmla="*/ 240838 h 412576"/>
              <a:gd name="connsiteX17" fmla="*/ 544950 w 609545"/>
              <a:gd name="connsiteY17" fmla="*/ 222673 h 412576"/>
              <a:gd name="connsiteX18" fmla="*/ 609545 w 609545"/>
              <a:gd name="connsiteY18" fmla="*/ 223966 h 412576"/>
              <a:gd name="connsiteX0" fmla="*/ 0 w 609545"/>
              <a:gd name="connsiteY0" fmla="*/ 220090 h 412576"/>
              <a:gd name="connsiteX1" fmla="*/ 48502 w 609545"/>
              <a:gd name="connsiteY1" fmla="*/ 218799 h 412576"/>
              <a:gd name="connsiteX2" fmla="*/ 84773 w 609545"/>
              <a:gd name="connsiteY2" fmla="*/ 248423 h 412576"/>
              <a:gd name="connsiteX3" fmla="*/ 114552 w 609545"/>
              <a:gd name="connsiteY3" fmla="*/ 156463 h 412576"/>
              <a:gd name="connsiteX4" fmla="*/ 142929 w 609545"/>
              <a:gd name="connsiteY4" fmla="*/ 315241 h 412576"/>
              <a:gd name="connsiteX5" fmla="*/ 178948 w 609545"/>
              <a:gd name="connsiteY5" fmla="*/ 107335 h 412576"/>
              <a:gd name="connsiteX6" fmla="*/ 197998 w 609545"/>
              <a:gd name="connsiteY6" fmla="*/ 360687 h 412576"/>
              <a:gd name="connsiteX7" fmla="*/ 238782 w 609545"/>
              <a:gd name="connsiteY7" fmla="*/ 50590 h 412576"/>
              <a:gd name="connsiteX8" fmla="*/ 267740 w 609545"/>
              <a:gd name="connsiteY8" fmla="*/ 405171 h 412576"/>
              <a:gd name="connsiteX9" fmla="*/ 311424 w 609545"/>
              <a:gd name="connsiteY9" fmla="*/ 6160 h 412576"/>
              <a:gd name="connsiteX10" fmla="*/ 345143 w 609545"/>
              <a:gd name="connsiteY10" fmla="*/ 368210 h 412576"/>
              <a:gd name="connsiteX11" fmla="*/ 387788 w 609545"/>
              <a:gd name="connsiteY11" fmla="*/ 120964 h 412576"/>
              <a:gd name="connsiteX12" fmla="*/ 410342 w 609545"/>
              <a:gd name="connsiteY12" fmla="*/ 317519 h 412576"/>
              <a:gd name="connsiteX13" fmla="*/ 447182 w 609545"/>
              <a:gd name="connsiteY13" fmla="*/ 180698 h 412576"/>
              <a:gd name="connsiteX14" fmla="*/ 462509 w 609545"/>
              <a:gd name="connsiteY14" fmla="*/ 274656 h 412576"/>
              <a:gd name="connsiteX15" fmla="*/ 490045 w 609545"/>
              <a:gd name="connsiteY15" fmla="*/ 196759 h 412576"/>
              <a:gd name="connsiteX16" fmla="*/ 511175 w 609545"/>
              <a:gd name="connsiteY16" fmla="*/ 240838 h 412576"/>
              <a:gd name="connsiteX17" fmla="*/ 544950 w 609545"/>
              <a:gd name="connsiteY17" fmla="*/ 222673 h 412576"/>
              <a:gd name="connsiteX18" fmla="*/ 609545 w 609545"/>
              <a:gd name="connsiteY18" fmla="*/ 223966 h 412576"/>
              <a:gd name="connsiteX0" fmla="*/ 0 w 609545"/>
              <a:gd name="connsiteY0" fmla="*/ 220090 h 413007"/>
              <a:gd name="connsiteX1" fmla="*/ 48502 w 609545"/>
              <a:gd name="connsiteY1" fmla="*/ 218799 h 413007"/>
              <a:gd name="connsiteX2" fmla="*/ 84773 w 609545"/>
              <a:gd name="connsiteY2" fmla="*/ 248423 h 413007"/>
              <a:gd name="connsiteX3" fmla="*/ 114552 w 609545"/>
              <a:gd name="connsiteY3" fmla="*/ 156463 h 413007"/>
              <a:gd name="connsiteX4" fmla="*/ 142929 w 609545"/>
              <a:gd name="connsiteY4" fmla="*/ 315241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7788 w 609545"/>
              <a:gd name="connsiteY11" fmla="*/ 120964 h 413007"/>
              <a:gd name="connsiteX12" fmla="*/ 410342 w 609545"/>
              <a:gd name="connsiteY12" fmla="*/ 317519 h 413007"/>
              <a:gd name="connsiteX13" fmla="*/ 447182 w 609545"/>
              <a:gd name="connsiteY13" fmla="*/ 180698 h 413007"/>
              <a:gd name="connsiteX14" fmla="*/ 462509 w 609545"/>
              <a:gd name="connsiteY14" fmla="*/ 274656 h 413007"/>
              <a:gd name="connsiteX15" fmla="*/ 490045 w 609545"/>
              <a:gd name="connsiteY15" fmla="*/ 196759 h 413007"/>
              <a:gd name="connsiteX16" fmla="*/ 511175 w 609545"/>
              <a:gd name="connsiteY16" fmla="*/ 240838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4552 w 609545"/>
              <a:gd name="connsiteY3" fmla="*/ 156463 h 413007"/>
              <a:gd name="connsiteX4" fmla="*/ 142929 w 609545"/>
              <a:gd name="connsiteY4" fmla="*/ 302322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7788 w 609545"/>
              <a:gd name="connsiteY11" fmla="*/ 120964 h 413007"/>
              <a:gd name="connsiteX12" fmla="*/ 410342 w 609545"/>
              <a:gd name="connsiteY12" fmla="*/ 317519 h 413007"/>
              <a:gd name="connsiteX13" fmla="*/ 447182 w 609545"/>
              <a:gd name="connsiteY13" fmla="*/ 180698 h 413007"/>
              <a:gd name="connsiteX14" fmla="*/ 462509 w 609545"/>
              <a:gd name="connsiteY14" fmla="*/ 274656 h 413007"/>
              <a:gd name="connsiteX15" fmla="*/ 490045 w 609545"/>
              <a:gd name="connsiteY15" fmla="*/ 196759 h 413007"/>
              <a:gd name="connsiteX16" fmla="*/ 511175 w 609545"/>
              <a:gd name="connsiteY16" fmla="*/ 240838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4552 w 609545"/>
              <a:gd name="connsiteY3" fmla="*/ 156463 h 413007"/>
              <a:gd name="connsiteX4" fmla="*/ 142929 w 609545"/>
              <a:gd name="connsiteY4" fmla="*/ 302322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2205 w 609545"/>
              <a:gd name="connsiteY11" fmla="*/ 77039 h 413007"/>
              <a:gd name="connsiteX12" fmla="*/ 410342 w 609545"/>
              <a:gd name="connsiteY12" fmla="*/ 317519 h 413007"/>
              <a:gd name="connsiteX13" fmla="*/ 447182 w 609545"/>
              <a:gd name="connsiteY13" fmla="*/ 180698 h 413007"/>
              <a:gd name="connsiteX14" fmla="*/ 462509 w 609545"/>
              <a:gd name="connsiteY14" fmla="*/ 274656 h 413007"/>
              <a:gd name="connsiteX15" fmla="*/ 490045 w 609545"/>
              <a:gd name="connsiteY15" fmla="*/ 196759 h 413007"/>
              <a:gd name="connsiteX16" fmla="*/ 511175 w 609545"/>
              <a:gd name="connsiteY16" fmla="*/ 240838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4552 w 609545"/>
              <a:gd name="connsiteY3" fmla="*/ 156463 h 413007"/>
              <a:gd name="connsiteX4" fmla="*/ 142929 w 609545"/>
              <a:gd name="connsiteY4" fmla="*/ 302322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2205 w 609545"/>
              <a:gd name="connsiteY11" fmla="*/ 77039 h 413007"/>
              <a:gd name="connsiteX12" fmla="*/ 410342 w 609545"/>
              <a:gd name="connsiteY12" fmla="*/ 317519 h 413007"/>
              <a:gd name="connsiteX13" fmla="*/ 443460 w 609545"/>
              <a:gd name="connsiteY13" fmla="*/ 143233 h 413007"/>
              <a:gd name="connsiteX14" fmla="*/ 462509 w 609545"/>
              <a:gd name="connsiteY14" fmla="*/ 274656 h 413007"/>
              <a:gd name="connsiteX15" fmla="*/ 490045 w 609545"/>
              <a:gd name="connsiteY15" fmla="*/ 196759 h 413007"/>
              <a:gd name="connsiteX16" fmla="*/ 511175 w 609545"/>
              <a:gd name="connsiteY16" fmla="*/ 240838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4552 w 609545"/>
              <a:gd name="connsiteY3" fmla="*/ 156463 h 413007"/>
              <a:gd name="connsiteX4" fmla="*/ 142929 w 609545"/>
              <a:gd name="connsiteY4" fmla="*/ 302322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2205 w 609545"/>
              <a:gd name="connsiteY11" fmla="*/ 77039 h 413007"/>
              <a:gd name="connsiteX12" fmla="*/ 410342 w 609545"/>
              <a:gd name="connsiteY12" fmla="*/ 317519 h 413007"/>
              <a:gd name="connsiteX13" fmla="*/ 443460 w 609545"/>
              <a:gd name="connsiteY13" fmla="*/ 143233 h 413007"/>
              <a:gd name="connsiteX14" fmla="*/ 479260 w 609545"/>
              <a:gd name="connsiteY14" fmla="*/ 282408 h 413007"/>
              <a:gd name="connsiteX15" fmla="*/ 490045 w 609545"/>
              <a:gd name="connsiteY15" fmla="*/ 196759 h 413007"/>
              <a:gd name="connsiteX16" fmla="*/ 511175 w 609545"/>
              <a:gd name="connsiteY16" fmla="*/ 240838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4552 w 609545"/>
              <a:gd name="connsiteY3" fmla="*/ 156463 h 413007"/>
              <a:gd name="connsiteX4" fmla="*/ 142929 w 609545"/>
              <a:gd name="connsiteY4" fmla="*/ 302322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2205 w 609545"/>
              <a:gd name="connsiteY11" fmla="*/ 77039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0045 w 609545"/>
              <a:gd name="connsiteY15" fmla="*/ 196759 h 413007"/>
              <a:gd name="connsiteX16" fmla="*/ 511175 w 609545"/>
              <a:gd name="connsiteY16" fmla="*/ 240838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4552 w 609545"/>
              <a:gd name="connsiteY3" fmla="*/ 156463 h 413007"/>
              <a:gd name="connsiteX4" fmla="*/ 142929 w 609545"/>
              <a:gd name="connsiteY4" fmla="*/ 302322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2205 w 609545"/>
              <a:gd name="connsiteY11" fmla="*/ 77039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3767 w 609545"/>
              <a:gd name="connsiteY15" fmla="*/ 185132 h 413007"/>
              <a:gd name="connsiteX16" fmla="*/ 511175 w 609545"/>
              <a:gd name="connsiteY16" fmla="*/ 240838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4552 w 609545"/>
              <a:gd name="connsiteY3" fmla="*/ 156463 h 413007"/>
              <a:gd name="connsiteX4" fmla="*/ 142929 w 609545"/>
              <a:gd name="connsiteY4" fmla="*/ 302322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2205 w 609545"/>
              <a:gd name="connsiteY11" fmla="*/ 77039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3767 w 609545"/>
              <a:gd name="connsiteY15" fmla="*/ 185132 h 413007"/>
              <a:gd name="connsiteX16" fmla="*/ 520481 w 609545"/>
              <a:gd name="connsiteY16" fmla="*/ 251173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2691 w 609545"/>
              <a:gd name="connsiteY3" fmla="*/ 174550 h 413007"/>
              <a:gd name="connsiteX4" fmla="*/ 142929 w 609545"/>
              <a:gd name="connsiteY4" fmla="*/ 302322 h 413007"/>
              <a:gd name="connsiteX5" fmla="*/ 178948 w 609545"/>
              <a:gd name="connsiteY5" fmla="*/ 107335 h 413007"/>
              <a:gd name="connsiteX6" fmla="*/ 197998 w 609545"/>
              <a:gd name="connsiteY6" fmla="*/ 360687 h 413007"/>
              <a:gd name="connsiteX7" fmla="*/ 242504 w 609545"/>
              <a:gd name="connsiteY7" fmla="*/ 53174 h 413007"/>
              <a:gd name="connsiteX8" fmla="*/ 267740 w 609545"/>
              <a:gd name="connsiteY8" fmla="*/ 405171 h 413007"/>
              <a:gd name="connsiteX9" fmla="*/ 311424 w 609545"/>
              <a:gd name="connsiteY9" fmla="*/ 6160 h 413007"/>
              <a:gd name="connsiteX10" fmla="*/ 345143 w 609545"/>
              <a:gd name="connsiteY10" fmla="*/ 368210 h 413007"/>
              <a:gd name="connsiteX11" fmla="*/ 382205 w 609545"/>
              <a:gd name="connsiteY11" fmla="*/ 77039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3767 w 609545"/>
              <a:gd name="connsiteY15" fmla="*/ 185132 h 413007"/>
              <a:gd name="connsiteX16" fmla="*/ 520481 w 609545"/>
              <a:gd name="connsiteY16" fmla="*/ 251173 h 413007"/>
              <a:gd name="connsiteX17" fmla="*/ 544950 w 609545"/>
              <a:gd name="connsiteY17" fmla="*/ 222673 h 413007"/>
              <a:gd name="connsiteX18" fmla="*/ 609545 w 609545"/>
              <a:gd name="connsiteY18" fmla="*/ 223966 h 413007"/>
              <a:gd name="connsiteX0" fmla="*/ 0 w 609545"/>
              <a:gd name="connsiteY0" fmla="*/ 220090 h 416882"/>
              <a:gd name="connsiteX1" fmla="*/ 48502 w 609545"/>
              <a:gd name="connsiteY1" fmla="*/ 218799 h 416882"/>
              <a:gd name="connsiteX2" fmla="*/ 84773 w 609545"/>
              <a:gd name="connsiteY2" fmla="*/ 248423 h 416882"/>
              <a:gd name="connsiteX3" fmla="*/ 112691 w 609545"/>
              <a:gd name="connsiteY3" fmla="*/ 174550 h 416882"/>
              <a:gd name="connsiteX4" fmla="*/ 142929 w 609545"/>
              <a:gd name="connsiteY4" fmla="*/ 302322 h 416882"/>
              <a:gd name="connsiteX5" fmla="*/ 178948 w 609545"/>
              <a:gd name="connsiteY5" fmla="*/ 107335 h 416882"/>
              <a:gd name="connsiteX6" fmla="*/ 197998 w 609545"/>
              <a:gd name="connsiteY6" fmla="*/ 360687 h 416882"/>
              <a:gd name="connsiteX7" fmla="*/ 244365 w 609545"/>
              <a:gd name="connsiteY7" fmla="*/ 76428 h 416882"/>
              <a:gd name="connsiteX8" fmla="*/ 267740 w 609545"/>
              <a:gd name="connsiteY8" fmla="*/ 405171 h 416882"/>
              <a:gd name="connsiteX9" fmla="*/ 311424 w 609545"/>
              <a:gd name="connsiteY9" fmla="*/ 6160 h 416882"/>
              <a:gd name="connsiteX10" fmla="*/ 345143 w 609545"/>
              <a:gd name="connsiteY10" fmla="*/ 368210 h 416882"/>
              <a:gd name="connsiteX11" fmla="*/ 382205 w 609545"/>
              <a:gd name="connsiteY11" fmla="*/ 77039 h 416882"/>
              <a:gd name="connsiteX12" fmla="*/ 410342 w 609545"/>
              <a:gd name="connsiteY12" fmla="*/ 317519 h 416882"/>
              <a:gd name="connsiteX13" fmla="*/ 443460 w 609545"/>
              <a:gd name="connsiteY13" fmla="*/ 143233 h 416882"/>
              <a:gd name="connsiteX14" fmla="*/ 473676 w 609545"/>
              <a:gd name="connsiteY14" fmla="*/ 278532 h 416882"/>
              <a:gd name="connsiteX15" fmla="*/ 493767 w 609545"/>
              <a:gd name="connsiteY15" fmla="*/ 185132 h 416882"/>
              <a:gd name="connsiteX16" fmla="*/ 520481 w 609545"/>
              <a:gd name="connsiteY16" fmla="*/ 251173 h 416882"/>
              <a:gd name="connsiteX17" fmla="*/ 544950 w 609545"/>
              <a:gd name="connsiteY17" fmla="*/ 222673 h 416882"/>
              <a:gd name="connsiteX18" fmla="*/ 609545 w 609545"/>
              <a:gd name="connsiteY18" fmla="*/ 223966 h 416882"/>
              <a:gd name="connsiteX0" fmla="*/ 0 w 609545"/>
              <a:gd name="connsiteY0" fmla="*/ 220090 h 414298"/>
              <a:gd name="connsiteX1" fmla="*/ 48502 w 609545"/>
              <a:gd name="connsiteY1" fmla="*/ 218799 h 414298"/>
              <a:gd name="connsiteX2" fmla="*/ 84773 w 609545"/>
              <a:gd name="connsiteY2" fmla="*/ 248423 h 414298"/>
              <a:gd name="connsiteX3" fmla="*/ 112691 w 609545"/>
              <a:gd name="connsiteY3" fmla="*/ 174550 h 414298"/>
              <a:gd name="connsiteX4" fmla="*/ 142929 w 609545"/>
              <a:gd name="connsiteY4" fmla="*/ 302322 h 414298"/>
              <a:gd name="connsiteX5" fmla="*/ 178948 w 609545"/>
              <a:gd name="connsiteY5" fmla="*/ 107335 h 414298"/>
              <a:gd name="connsiteX6" fmla="*/ 197998 w 609545"/>
              <a:gd name="connsiteY6" fmla="*/ 360687 h 414298"/>
              <a:gd name="connsiteX7" fmla="*/ 236920 w 609545"/>
              <a:gd name="connsiteY7" fmla="*/ 60925 h 414298"/>
              <a:gd name="connsiteX8" fmla="*/ 267740 w 609545"/>
              <a:gd name="connsiteY8" fmla="*/ 405171 h 414298"/>
              <a:gd name="connsiteX9" fmla="*/ 311424 w 609545"/>
              <a:gd name="connsiteY9" fmla="*/ 6160 h 414298"/>
              <a:gd name="connsiteX10" fmla="*/ 345143 w 609545"/>
              <a:gd name="connsiteY10" fmla="*/ 368210 h 414298"/>
              <a:gd name="connsiteX11" fmla="*/ 382205 w 609545"/>
              <a:gd name="connsiteY11" fmla="*/ 77039 h 414298"/>
              <a:gd name="connsiteX12" fmla="*/ 410342 w 609545"/>
              <a:gd name="connsiteY12" fmla="*/ 317519 h 414298"/>
              <a:gd name="connsiteX13" fmla="*/ 443460 w 609545"/>
              <a:gd name="connsiteY13" fmla="*/ 143233 h 414298"/>
              <a:gd name="connsiteX14" fmla="*/ 473676 w 609545"/>
              <a:gd name="connsiteY14" fmla="*/ 278532 h 414298"/>
              <a:gd name="connsiteX15" fmla="*/ 493767 w 609545"/>
              <a:gd name="connsiteY15" fmla="*/ 185132 h 414298"/>
              <a:gd name="connsiteX16" fmla="*/ 520481 w 609545"/>
              <a:gd name="connsiteY16" fmla="*/ 251173 h 414298"/>
              <a:gd name="connsiteX17" fmla="*/ 544950 w 609545"/>
              <a:gd name="connsiteY17" fmla="*/ 222673 h 414298"/>
              <a:gd name="connsiteX18" fmla="*/ 609545 w 609545"/>
              <a:gd name="connsiteY18" fmla="*/ 223966 h 414298"/>
              <a:gd name="connsiteX0" fmla="*/ 0 w 609545"/>
              <a:gd name="connsiteY0" fmla="*/ 220090 h 414298"/>
              <a:gd name="connsiteX1" fmla="*/ 48502 w 609545"/>
              <a:gd name="connsiteY1" fmla="*/ 218799 h 414298"/>
              <a:gd name="connsiteX2" fmla="*/ 84773 w 609545"/>
              <a:gd name="connsiteY2" fmla="*/ 248423 h 414298"/>
              <a:gd name="connsiteX3" fmla="*/ 112691 w 609545"/>
              <a:gd name="connsiteY3" fmla="*/ 174550 h 414298"/>
              <a:gd name="connsiteX4" fmla="*/ 142929 w 609545"/>
              <a:gd name="connsiteY4" fmla="*/ 302322 h 414298"/>
              <a:gd name="connsiteX5" fmla="*/ 178948 w 609545"/>
              <a:gd name="connsiteY5" fmla="*/ 107335 h 414298"/>
              <a:gd name="connsiteX6" fmla="*/ 197998 w 609545"/>
              <a:gd name="connsiteY6" fmla="*/ 360687 h 414298"/>
              <a:gd name="connsiteX7" fmla="*/ 236920 w 609545"/>
              <a:gd name="connsiteY7" fmla="*/ 60925 h 414298"/>
              <a:gd name="connsiteX8" fmla="*/ 267740 w 609545"/>
              <a:gd name="connsiteY8" fmla="*/ 405171 h 414298"/>
              <a:gd name="connsiteX9" fmla="*/ 311424 w 609545"/>
              <a:gd name="connsiteY9" fmla="*/ 6160 h 414298"/>
              <a:gd name="connsiteX10" fmla="*/ 345143 w 609545"/>
              <a:gd name="connsiteY10" fmla="*/ 368210 h 414298"/>
              <a:gd name="connsiteX11" fmla="*/ 374760 w 609545"/>
              <a:gd name="connsiteY11" fmla="*/ 64120 h 414298"/>
              <a:gd name="connsiteX12" fmla="*/ 410342 w 609545"/>
              <a:gd name="connsiteY12" fmla="*/ 317519 h 414298"/>
              <a:gd name="connsiteX13" fmla="*/ 443460 w 609545"/>
              <a:gd name="connsiteY13" fmla="*/ 143233 h 414298"/>
              <a:gd name="connsiteX14" fmla="*/ 473676 w 609545"/>
              <a:gd name="connsiteY14" fmla="*/ 278532 h 414298"/>
              <a:gd name="connsiteX15" fmla="*/ 493767 w 609545"/>
              <a:gd name="connsiteY15" fmla="*/ 185132 h 414298"/>
              <a:gd name="connsiteX16" fmla="*/ 520481 w 609545"/>
              <a:gd name="connsiteY16" fmla="*/ 251173 h 414298"/>
              <a:gd name="connsiteX17" fmla="*/ 544950 w 609545"/>
              <a:gd name="connsiteY17" fmla="*/ 222673 h 414298"/>
              <a:gd name="connsiteX18" fmla="*/ 609545 w 609545"/>
              <a:gd name="connsiteY18" fmla="*/ 223966 h 414298"/>
              <a:gd name="connsiteX0" fmla="*/ 0 w 609545"/>
              <a:gd name="connsiteY0" fmla="*/ 220305 h 414513"/>
              <a:gd name="connsiteX1" fmla="*/ 48502 w 609545"/>
              <a:gd name="connsiteY1" fmla="*/ 219014 h 414513"/>
              <a:gd name="connsiteX2" fmla="*/ 84773 w 609545"/>
              <a:gd name="connsiteY2" fmla="*/ 248638 h 414513"/>
              <a:gd name="connsiteX3" fmla="*/ 112691 w 609545"/>
              <a:gd name="connsiteY3" fmla="*/ 174765 h 414513"/>
              <a:gd name="connsiteX4" fmla="*/ 142929 w 609545"/>
              <a:gd name="connsiteY4" fmla="*/ 302537 h 414513"/>
              <a:gd name="connsiteX5" fmla="*/ 178948 w 609545"/>
              <a:gd name="connsiteY5" fmla="*/ 107550 h 414513"/>
              <a:gd name="connsiteX6" fmla="*/ 197998 w 609545"/>
              <a:gd name="connsiteY6" fmla="*/ 360902 h 414513"/>
              <a:gd name="connsiteX7" fmla="*/ 236920 w 609545"/>
              <a:gd name="connsiteY7" fmla="*/ 61140 h 414513"/>
              <a:gd name="connsiteX8" fmla="*/ 267740 w 609545"/>
              <a:gd name="connsiteY8" fmla="*/ 405386 h 414513"/>
              <a:gd name="connsiteX9" fmla="*/ 311424 w 609545"/>
              <a:gd name="connsiteY9" fmla="*/ 6375 h 414513"/>
              <a:gd name="connsiteX10" fmla="*/ 347004 w 609545"/>
              <a:gd name="connsiteY10" fmla="*/ 367133 h 414513"/>
              <a:gd name="connsiteX11" fmla="*/ 374760 w 609545"/>
              <a:gd name="connsiteY11" fmla="*/ 64335 h 414513"/>
              <a:gd name="connsiteX12" fmla="*/ 410342 w 609545"/>
              <a:gd name="connsiteY12" fmla="*/ 317734 h 414513"/>
              <a:gd name="connsiteX13" fmla="*/ 443460 w 609545"/>
              <a:gd name="connsiteY13" fmla="*/ 143448 h 414513"/>
              <a:gd name="connsiteX14" fmla="*/ 473676 w 609545"/>
              <a:gd name="connsiteY14" fmla="*/ 278747 h 414513"/>
              <a:gd name="connsiteX15" fmla="*/ 493767 w 609545"/>
              <a:gd name="connsiteY15" fmla="*/ 185347 h 414513"/>
              <a:gd name="connsiteX16" fmla="*/ 520481 w 609545"/>
              <a:gd name="connsiteY16" fmla="*/ 251388 h 414513"/>
              <a:gd name="connsiteX17" fmla="*/ 544950 w 609545"/>
              <a:gd name="connsiteY17" fmla="*/ 222888 h 414513"/>
              <a:gd name="connsiteX18" fmla="*/ 609545 w 609545"/>
              <a:gd name="connsiteY18" fmla="*/ 224181 h 414513"/>
              <a:gd name="connsiteX0" fmla="*/ 0 w 609545"/>
              <a:gd name="connsiteY0" fmla="*/ 220090 h 413006"/>
              <a:gd name="connsiteX1" fmla="*/ 48502 w 609545"/>
              <a:gd name="connsiteY1" fmla="*/ 218799 h 413006"/>
              <a:gd name="connsiteX2" fmla="*/ 84773 w 609545"/>
              <a:gd name="connsiteY2" fmla="*/ 248423 h 413006"/>
              <a:gd name="connsiteX3" fmla="*/ 112691 w 609545"/>
              <a:gd name="connsiteY3" fmla="*/ 174550 h 413006"/>
              <a:gd name="connsiteX4" fmla="*/ 142929 w 609545"/>
              <a:gd name="connsiteY4" fmla="*/ 302322 h 413006"/>
              <a:gd name="connsiteX5" fmla="*/ 178948 w 609545"/>
              <a:gd name="connsiteY5" fmla="*/ 107335 h 413006"/>
              <a:gd name="connsiteX6" fmla="*/ 197998 w 609545"/>
              <a:gd name="connsiteY6" fmla="*/ 360687 h 413006"/>
              <a:gd name="connsiteX7" fmla="*/ 236920 w 609545"/>
              <a:gd name="connsiteY7" fmla="*/ 60925 h 413006"/>
              <a:gd name="connsiteX8" fmla="*/ 284491 w 609545"/>
              <a:gd name="connsiteY8" fmla="*/ 403879 h 413006"/>
              <a:gd name="connsiteX9" fmla="*/ 311424 w 609545"/>
              <a:gd name="connsiteY9" fmla="*/ 6160 h 413006"/>
              <a:gd name="connsiteX10" fmla="*/ 347004 w 609545"/>
              <a:gd name="connsiteY10" fmla="*/ 366918 h 413006"/>
              <a:gd name="connsiteX11" fmla="*/ 374760 w 609545"/>
              <a:gd name="connsiteY11" fmla="*/ 64120 h 413006"/>
              <a:gd name="connsiteX12" fmla="*/ 410342 w 609545"/>
              <a:gd name="connsiteY12" fmla="*/ 317519 h 413006"/>
              <a:gd name="connsiteX13" fmla="*/ 443460 w 609545"/>
              <a:gd name="connsiteY13" fmla="*/ 143233 h 413006"/>
              <a:gd name="connsiteX14" fmla="*/ 473676 w 609545"/>
              <a:gd name="connsiteY14" fmla="*/ 278532 h 413006"/>
              <a:gd name="connsiteX15" fmla="*/ 493767 w 609545"/>
              <a:gd name="connsiteY15" fmla="*/ 185132 h 413006"/>
              <a:gd name="connsiteX16" fmla="*/ 520481 w 609545"/>
              <a:gd name="connsiteY16" fmla="*/ 251173 h 413006"/>
              <a:gd name="connsiteX17" fmla="*/ 544950 w 609545"/>
              <a:gd name="connsiteY17" fmla="*/ 222673 h 413006"/>
              <a:gd name="connsiteX18" fmla="*/ 609545 w 609545"/>
              <a:gd name="connsiteY18" fmla="*/ 223966 h 413006"/>
              <a:gd name="connsiteX0" fmla="*/ 0 w 609545"/>
              <a:gd name="connsiteY0" fmla="*/ 220090 h 413006"/>
              <a:gd name="connsiteX1" fmla="*/ 48502 w 609545"/>
              <a:gd name="connsiteY1" fmla="*/ 218799 h 413006"/>
              <a:gd name="connsiteX2" fmla="*/ 84773 w 609545"/>
              <a:gd name="connsiteY2" fmla="*/ 248423 h 413006"/>
              <a:gd name="connsiteX3" fmla="*/ 112691 w 609545"/>
              <a:gd name="connsiteY3" fmla="*/ 174550 h 413006"/>
              <a:gd name="connsiteX4" fmla="*/ 142929 w 609545"/>
              <a:gd name="connsiteY4" fmla="*/ 302322 h 413006"/>
              <a:gd name="connsiteX5" fmla="*/ 178948 w 609545"/>
              <a:gd name="connsiteY5" fmla="*/ 107335 h 413006"/>
              <a:gd name="connsiteX6" fmla="*/ 209165 w 609545"/>
              <a:gd name="connsiteY6" fmla="*/ 350352 h 413006"/>
              <a:gd name="connsiteX7" fmla="*/ 236920 w 609545"/>
              <a:gd name="connsiteY7" fmla="*/ 60925 h 413006"/>
              <a:gd name="connsiteX8" fmla="*/ 284491 w 609545"/>
              <a:gd name="connsiteY8" fmla="*/ 403879 h 413006"/>
              <a:gd name="connsiteX9" fmla="*/ 311424 w 609545"/>
              <a:gd name="connsiteY9" fmla="*/ 6160 h 413006"/>
              <a:gd name="connsiteX10" fmla="*/ 347004 w 609545"/>
              <a:gd name="connsiteY10" fmla="*/ 366918 h 413006"/>
              <a:gd name="connsiteX11" fmla="*/ 374760 w 609545"/>
              <a:gd name="connsiteY11" fmla="*/ 64120 h 413006"/>
              <a:gd name="connsiteX12" fmla="*/ 410342 w 609545"/>
              <a:gd name="connsiteY12" fmla="*/ 317519 h 413006"/>
              <a:gd name="connsiteX13" fmla="*/ 443460 w 609545"/>
              <a:gd name="connsiteY13" fmla="*/ 143233 h 413006"/>
              <a:gd name="connsiteX14" fmla="*/ 473676 w 609545"/>
              <a:gd name="connsiteY14" fmla="*/ 278532 h 413006"/>
              <a:gd name="connsiteX15" fmla="*/ 493767 w 609545"/>
              <a:gd name="connsiteY15" fmla="*/ 185132 h 413006"/>
              <a:gd name="connsiteX16" fmla="*/ 520481 w 609545"/>
              <a:gd name="connsiteY16" fmla="*/ 251173 h 413006"/>
              <a:gd name="connsiteX17" fmla="*/ 544950 w 609545"/>
              <a:gd name="connsiteY17" fmla="*/ 222673 h 413006"/>
              <a:gd name="connsiteX18" fmla="*/ 609545 w 609545"/>
              <a:gd name="connsiteY18" fmla="*/ 223966 h 413006"/>
              <a:gd name="connsiteX0" fmla="*/ 0 w 609545"/>
              <a:gd name="connsiteY0" fmla="*/ 220090 h 413007"/>
              <a:gd name="connsiteX1" fmla="*/ 48502 w 609545"/>
              <a:gd name="connsiteY1" fmla="*/ 218799 h 413007"/>
              <a:gd name="connsiteX2" fmla="*/ 84773 w 609545"/>
              <a:gd name="connsiteY2" fmla="*/ 248423 h 413007"/>
              <a:gd name="connsiteX3" fmla="*/ 112691 w 609545"/>
              <a:gd name="connsiteY3" fmla="*/ 174550 h 413007"/>
              <a:gd name="connsiteX4" fmla="*/ 142929 w 609545"/>
              <a:gd name="connsiteY4" fmla="*/ 302322 h 413007"/>
              <a:gd name="connsiteX5" fmla="*/ 178948 w 609545"/>
              <a:gd name="connsiteY5" fmla="*/ 107335 h 413007"/>
              <a:gd name="connsiteX6" fmla="*/ 209165 w 609545"/>
              <a:gd name="connsiteY6" fmla="*/ 350352 h 413007"/>
              <a:gd name="connsiteX7" fmla="*/ 248087 w 609545"/>
              <a:gd name="connsiteY7" fmla="*/ 60925 h 413007"/>
              <a:gd name="connsiteX8" fmla="*/ 284491 w 609545"/>
              <a:gd name="connsiteY8" fmla="*/ 403879 h 413007"/>
              <a:gd name="connsiteX9" fmla="*/ 311424 w 609545"/>
              <a:gd name="connsiteY9" fmla="*/ 6160 h 413007"/>
              <a:gd name="connsiteX10" fmla="*/ 347004 w 609545"/>
              <a:gd name="connsiteY10" fmla="*/ 366918 h 413007"/>
              <a:gd name="connsiteX11" fmla="*/ 374760 w 609545"/>
              <a:gd name="connsiteY11" fmla="*/ 64120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3767 w 609545"/>
              <a:gd name="connsiteY15" fmla="*/ 185132 h 413007"/>
              <a:gd name="connsiteX16" fmla="*/ 520481 w 609545"/>
              <a:gd name="connsiteY16" fmla="*/ 251173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2691 w 609545"/>
              <a:gd name="connsiteY3" fmla="*/ 174550 h 413007"/>
              <a:gd name="connsiteX4" fmla="*/ 142929 w 609545"/>
              <a:gd name="connsiteY4" fmla="*/ 302322 h 413007"/>
              <a:gd name="connsiteX5" fmla="*/ 178948 w 609545"/>
              <a:gd name="connsiteY5" fmla="*/ 120254 h 413007"/>
              <a:gd name="connsiteX6" fmla="*/ 209165 w 609545"/>
              <a:gd name="connsiteY6" fmla="*/ 350352 h 413007"/>
              <a:gd name="connsiteX7" fmla="*/ 248087 w 609545"/>
              <a:gd name="connsiteY7" fmla="*/ 60925 h 413007"/>
              <a:gd name="connsiteX8" fmla="*/ 284491 w 609545"/>
              <a:gd name="connsiteY8" fmla="*/ 403879 h 413007"/>
              <a:gd name="connsiteX9" fmla="*/ 311424 w 609545"/>
              <a:gd name="connsiteY9" fmla="*/ 6160 h 413007"/>
              <a:gd name="connsiteX10" fmla="*/ 347004 w 609545"/>
              <a:gd name="connsiteY10" fmla="*/ 366918 h 413007"/>
              <a:gd name="connsiteX11" fmla="*/ 374760 w 609545"/>
              <a:gd name="connsiteY11" fmla="*/ 64120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3767 w 609545"/>
              <a:gd name="connsiteY15" fmla="*/ 185132 h 413007"/>
              <a:gd name="connsiteX16" fmla="*/ 520481 w 609545"/>
              <a:gd name="connsiteY16" fmla="*/ 251173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2691 w 609545"/>
              <a:gd name="connsiteY3" fmla="*/ 174550 h 413007"/>
              <a:gd name="connsiteX4" fmla="*/ 146651 w 609545"/>
              <a:gd name="connsiteY4" fmla="*/ 282943 h 413007"/>
              <a:gd name="connsiteX5" fmla="*/ 178948 w 609545"/>
              <a:gd name="connsiteY5" fmla="*/ 120254 h 413007"/>
              <a:gd name="connsiteX6" fmla="*/ 209165 w 609545"/>
              <a:gd name="connsiteY6" fmla="*/ 350352 h 413007"/>
              <a:gd name="connsiteX7" fmla="*/ 248087 w 609545"/>
              <a:gd name="connsiteY7" fmla="*/ 60925 h 413007"/>
              <a:gd name="connsiteX8" fmla="*/ 284491 w 609545"/>
              <a:gd name="connsiteY8" fmla="*/ 403879 h 413007"/>
              <a:gd name="connsiteX9" fmla="*/ 311424 w 609545"/>
              <a:gd name="connsiteY9" fmla="*/ 6160 h 413007"/>
              <a:gd name="connsiteX10" fmla="*/ 347004 w 609545"/>
              <a:gd name="connsiteY10" fmla="*/ 366918 h 413007"/>
              <a:gd name="connsiteX11" fmla="*/ 374760 w 609545"/>
              <a:gd name="connsiteY11" fmla="*/ 64120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3767 w 609545"/>
              <a:gd name="connsiteY15" fmla="*/ 185132 h 413007"/>
              <a:gd name="connsiteX16" fmla="*/ 520481 w 609545"/>
              <a:gd name="connsiteY16" fmla="*/ 251173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2691 w 609545"/>
              <a:gd name="connsiteY3" fmla="*/ 174550 h 413007"/>
              <a:gd name="connsiteX4" fmla="*/ 146651 w 609545"/>
              <a:gd name="connsiteY4" fmla="*/ 282943 h 413007"/>
              <a:gd name="connsiteX5" fmla="*/ 178948 w 609545"/>
              <a:gd name="connsiteY5" fmla="*/ 120254 h 413007"/>
              <a:gd name="connsiteX6" fmla="*/ 207304 w 609545"/>
              <a:gd name="connsiteY6" fmla="*/ 332265 h 413007"/>
              <a:gd name="connsiteX7" fmla="*/ 248087 w 609545"/>
              <a:gd name="connsiteY7" fmla="*/ 60925 h 413007"/>
              <a:gd name="connsiteX8" fmla="*/ 284491 w 609545"/>
              <a:gd name="connsiteY8" fmla="*/ 403879 h 413007"/>
              <a:gd name="connsiteX9" fmla="*/ 311424 w 609545"/>
              <a:gd name="connsiteY9" fmla="*/ 6160 h 413007"/>
              <a:gd name="connsiteX10" fmla="*/ 347004 w 609545"/>
              <a:gd name="connsiteY10" fmla="*/ 366918 h 413007"/>
              <a:gd name="connsiteX11" fmla="*/ 374760 w 609545"/>
              <a:gd name="connsiteY11" fmla="*/ 64120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3767 w 609545"/>
              <a:gd name="connsiteY15" fmla="*/ 185132 h 413007"/>
              <a:gd name="connsiteX16" fmla="*/ 520481 w 609545"/>
              <a:gd name="connsiteY16" fmla="*/ 251173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2691 w 609545"/>
              <a:gd name="connsiteY3" fmla="*/ 174550 h 413007"/>
              <a:gd name="connsiteX4" fmla="*/ 146651 w 609545"/>
              <a:gd name="connsiteY4" fmla="*/ 282943 h 413007"/>
              <a:gd name="connsiteX5" fmla="*/ 178948 w 609545"/>
              <a:gd name="connsiteY5" fmla="*/ 120254 h 413007"/>
              <a:gd name="connsiteX6" fmla="*/ 207304 w 609545"/>
              <a:gd name="connsiteY6" fmla="*/ 332265 h 413007"/>
              <a:gd name="connsiteX7" fmla="*/ 248087 w 609545"/>
              <a:gd name="connsiteY7" fmla="*/ 60925 h 413007"/>
              <a:gd name="connsiteX8" fmla="*/ 284491 w 609545"/>
              <a:gd name="connsiteY8" fmla="*/ 403879 h 413007"/>
              <a:gd name="connsiteX9" fmla="*/ 311424 w 609545"/>
              <a:gd name="connsiteY9" fmla="*/ 6160 h 413007"/>
              <a:gd name="connsiteX10" fmla="*/ 347004 w 609545"/>
              <a:gd name="connsiteY10" fmla="*/ 366918 h 413007"/>
              <a:gd name="connsiteX11" fmla="*/ 376622 w 609545"/>
              <a:gd name="connsiteY11" fmla="*/ 78331 h 413007"/>
              <a:gd name="connsiteX12" fmla="*/ 410342 w 609545"/>
              <a:gd name="connsiteY12" fmla="*/ 317519 h 413007"/>
              <a:gd name="connsiteX13" fmla="*/ 443460 w 609545"/>
              <a:gd name="connsiteY13" fmla="*/ 143233 h 413007"/>
              <a:gd name="connsiteX14" fmla="*/ 473676 w 609545"/>
              <a:gd name="connsiteY14" fmla="*/ 278532 h 413007"/>
              <a:gd name="connsiteX15" fmla="*/ 493767 w 609545"/>
              <a:gd name="connsiteY15" fmla="*/ 185132 h 413007"/>
              <a:gd name="connsiteX16" fmla="*/ 520481 w 609545"/>
              <a:gd name="connsiteY16" fmla="*/ 251173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2691 w 609545"/>
              <a:gd name="connsiteY3" fmla="*/ 174550 h 413007"/>
              <a:gd name="connsiteX4" fmla="*/ 146651 w 609545"/>
              <a:gd name="connsiteY4" fmla="*/ 282943 h 413007"/>
              <a:gd name="connsiteX5" fmla="*/ 178948 w 609545"/>
              <a:gd name="connsiteY5" fmla="*/ 120254 h 413007"/>
              <a:gd name="connsiteX6" fmla="*/ 207304 w 609545"/>
              <a:gd name="connsiteY6" fmla="*/ 332265 h 413007"/>
              <a:gd name="connsiteX7" fmla="*/ 248087 w 609545"/>
              <a:gd name="connsiteY7" fmla="*/ 60925 h 413007"/>
              <a:gd name="connsiteX8" fmla="*/ 284491 w 609545"/>
              <a:gd name="connsiteY8" fmla="*/ 403879 h 413007"/>
              <a:gd name="connsiteX9" fmla="*/ 311424 w 609545"/>
              <a:gd name="connsiteY9" fmla="*/ 6160 h 413007"/>
              <a:gd name="connsiteX10" fmla="*/ 347004 w 609545"/>
              <a:gd name="connsiteY10" fmla="*/ 366918 h 413007"/>
              <a:gd name="connsiteX11" fmla="*/ 376622 w 609545"/>
              <a:gd name="connsiteY11" fmla="*/ 78331 h 413007"/>
              <a:gd name="connsiteX12" fmla="*/ 410342 w 609545"/>
              <a:gd name="connsiteY12" fmla="*/ 317519 h 413007"/>
              <a:gd name="connsiteX13" fmla="*/ 439738 w 609545"/>
              <a:gd name="connsiteY13" fmla="*/ 143233 h 413007"/>
              <a:gd name="connsiteX14" fmla="*/ 473676 w 609545"/>
              <a:gd name="connsiteY14" fmla="*/ 278532 h 413007"/>
              <a:gd name="connsiteX15" fmla="*/ 493767 w 609545"/>
              <a:gd name="connsiteY15" fmla="*/ 185132 h 413007"/>
              <a:gd name="connsiteX16" fmla="*/ 520481 w 609545"/>
              <a:gd name="connsiteY16" fmla="*/ 251173 h 413007"/>
              <a:gd name="connsiteX17" fmla="*/ 544950 w 609545"/>
              <a:gd name="connsiteY17" fmla="*/ 222673 h 413007"/>
              <a:gd name="connsiteX18" fmla="*/ 609545 w 609545"/>
              <a:gd name="connsiteY18" fmla="*/ 223966 h 413007"/>
              <a:gd name="connsiteX0" fmla="*/ 0 w 609545"/>
              <a:gd name="connsiteY0" fmla="*/ 220090 h 413007"/>
              <a:gd name="connsiteX1" fmla="*/ 48502 w 609545"/>
              <a:gd name="connsiteY1" fmla="*/ 218799 h 413007"/>
              <a:gd name="connsiteX2" fmla="*/ 84773 w 609545"/>
              <a:gd name="connsiteY2" fmla="*/ 248423 h 413007"/>
              <a:gd name="connsiteX3" fmla="*/ 112691 w 609545"/>
              <a:gd name="connsiteY3" fmla="*/ 174550 h 413007"/>
              <a:gd name="connsiteX4" fmla="*/ 146651 w 609545"/>
              <a:gd name="connsiteY4" fmla="*/ 282943 h 413007"/>
              <a:gd name="connsiteX5" fmla="*/ 178948 w 609545"/>
              <a:gd name="connsiteY5" fmla="*/ 120254 h 413007"/>
              <a:gd name="connsiteX6" fmla="*/ 207304 w 609545"/>
              <a:gd name="connsiteY6" fmla="*/ 332265 h 413007"/>
              <a:gd name="connsiteX7" fmla="*/ 248087 w 609545"/>
              <a:gd name="connsiteY7" fmla="*/ 60925 h 413007"/>
              <a:gd name="connsiteX8" fmla="*/ 284491 w 609545"/>
              <a:gd name="connsiteY8" fmla="*/ 403879 h 413007"/>
              <a:gd name="connsiteX9" fmla="*/ 311424 w 609545"/>
              <a:gd name="connsiteY9" fmla="*/ 6160 h 413007"/>
              <a:gd name="connsiteX10" fmla="*/ 347004 w 609545"/>
              <a:gd name="connsiteY10" fmla="*/ 366918 h 413007"/>
              <a:gd name="connsiteX11" fmla="*/ 376622 w 609545"/>
              <a:gd name="connsiteY11" fmla="*/ 78331 h 413007"/>
              <a:gd name="connsiteX12" fmla="*/ 410342 w 609545"/>
              <a:gd name="connsiteY12" fmla="*/ 317519 h 413007"/>
              <a:gd name="connsiteX13" fmla="*/ 439738 w 609545"/>
              <a:gd name="connsiteY13" fmla="*/ 143233 h 413007"/>
              <a:gd name="connsiteX14" fmla="*/ 473676 w 609545"/>
              <a:gd name="connsiteY14" fmla="*/ 278532 h 413007"/>
              <a:gd name="connsiteX15" fmla="*/ 495629 w 609545"/>
              <a:gd name="connsiteY15" fmla="*/ 192883 h 413007"/>
              <a:gd name="connsiteX16" fmla="*/ 520481 w 609545"/>
              <a:gd name="connsiteY16" fmla="*/ 251173 h 413007"/>
              <a:gd name="connsiteX17" fmla="*/ 544950 w 609545"/>
              <a:gd name="connsiteY17" fmla="*/ 222673 h 413007"/>
              <a:gd name="connsiteX18" fmla="*/ 609545 w 609545"/>
              <a:gd name="connsiteY18" fmla="*/ 223966 h 41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545" h="413007">
                <a:moveTo>
                  <a:pt x="0" y="220090"/>
                </a:moveTo>
                <a:cubicBezTo>
                  <a:pt x="30956" y="214137"/>
                  <a:pt x="34373" y="214077"/>
                  <a:pt x="48502" y="218799"/>
                </a:cubicBezTo>
                <a:cubicBezTo>
                  <a:pt x="62631" y="223521"/>
                  <a:pt x="74075" y="255798"/>
                  <a:pt x="84773" y="248423"/>
                </a:cubicBezTo>
                <a:cubicBezTo>
                  <a:pt x="95471" y="241048"/>
                  <a:pt x="102378" y="168797"/>
                  <a:pt x="112691" y="174550"/>
                </a:cubicBezTo>
                <a:cubicBezTo>
                  <a:pt x="123004" y="180303"/>
                  <a:pt x="135608" y="291992"/>
                  <a:pt x="146651" y="282943"/>
                </a:cubicBezTo>
                <a:cubicBezTo>
                  <a:pt x="157694" y="273894"/>
                  <a:pt x="168839" y="112034"/>
                  <a:pt x="178948" y="120254"/>
                </a:cubicBezTo>
                <a:cubicBezTo>
                  <a:pt x="189057" y="128474"/>
                  <a:pt x="195781" y="342153"/>
                  <a:pt x="207304" y="332265"/>
                </a:cubicBezTo>
                <a:cubicBezTo>
                  <a:pt x="218827" y="322377"/>
                  <a:pt x="235223" y="48989"/>
                  <a:pt x="248087" y="60925"/>
                </a:cubicBezTo>
                <a:cubicBezTo>
                  <a:pt x="260951" y="72861"/>
                  <a:pt x="273935" y="413007"/>
                  <a:pt x="284491" y="403879"/>
                </a:cubicBezTo>
                <a:cubicBezTo>
                  <a:pt x="295047" y="394752"/>
                  <a:pt x="301005" y="12320"/>
                  <a:pt x="311424" y="6160"/>
                </a:cubicBezTo>
                <a:cubicBezTo>
                  <a:pt x="321843" y="0"/>
                  <a:pt x="336138" y="354890"/>
                  <a:pt x="347004" y="366918"/>
                </a:cubicBezTo>
                <a:cubicBezTo>
                  <a:pt x="357870" y="378946"/>
                  <a:pt x="366066" y="86564"/>
                  <a:pt x="376622" y="78331"/>
                </a:cubicBezTo>
                <a:cubicBezTo>
                  <a:pt x="387178" y="70098"/>
                  <a:pt x="399823" y="306702"/>
                  <a:pt x="410342" y="317519"/>
                </a:cubicBezTo>
                <a:cubicBezTo>
                  <a:pt x="420861" y="328336"/>
                  <a:pt x="429182" y="149731"/>
                  <a:pt x="439738" y="143233"/>
                </a:cubicBezTo>
                <a:cubicBezTo>
                  <a:pt x="450294" y="136735"/>
                  <a:pt x="464361" y="270257"/>
                  <a:pt x="473676" y="278532"/>
                </a:cubicBezTo>
                <a:cubicBezTo>
                  <a:pt x="482991" y="286807"/>
                  <a:pt x="487828" y="197443"/>
                  <a:pt x="495629" y="192883"/>
                </a:cubicBezTo>
                <a:cubicBezTo>
                  <a:pt x="503430" y="188323"/>
                  <a:pt x="512261" y="246208"/>
                  <a:pt x="520481" y="251173"/>
                </a:cubicBezTo>
                <a:cubicBezTo>
                  <a:pt x="528701" y="256138"/>
                  <a:pt x="530106" y="227208"/>
                  <a:pt x="544950" y="222673"/>
                </a:cubicBezTo>
                <a:cubicBezTo>
                  <a:pt x="559794" y="218139"/>
                  <a:pt x="590098" y="222775"/>
                  <a:pt x="609545" y="223966"/>
                </a:cubicBezTo>
              </a:path>
            </a:pathLst>
          </a:custGeom>
          <a:solidFill>
            <a:schemeClr val="bg1"/>
          </a:solidFill>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defTabSz="455613">
              <a:defRPr/>
            </a:pPr>
            <a:endParaRPr lang="en-US" sz="1000" b="1" i="0">
              <a:solidFill>
                <a:srgbClr val="616365"/>
              </a:solidFill>
            </a:endParaRPr>
          </a:p>
        </p:txBody>
      </p:sp>
      <p:grpSp>
        <p:nvGrpSpPr>
          <p:cNvPr id="24" name="Group 23"/>
          <p:cNvGrpSpPr/>
          <p:nvPr/>
        </p:nvGrpSpPr>
        <p:grpSpPr>
          <a:xfrm>
            <a:off x="1809444" y="5597231"/>
            <a:ext cx="338335" cy="200921"/>
            <a:chOff x="1932884" y="3111679"/>
            <a:chExt cx="338335" cy="200921"/>
          </a:xfrm>
        </p:grpSpPr>
        <p:sp>
          <p:nvSpPr>
            <p:cNvPr id="26" name="Freeform 25"/>
            <p:cNvSpPr>
              <a:spLocks noChangeAspect="1"/>
            </p:cNvSpPr>
            <p:nvPr/>
          </p:nvSpPr>
          <p:spPr bwMode="auto">
            <a:xfrm rot="18000000">
              <a:off x="2001591" y="3042972"/>
              <a:ext cx="200921" cy="338335"/>
            </a:xfrm>
            <a:custGeom>
              <a:avLst/>
              <a:gdLst>
                <a:gd name="T0" fmla="*/ 1600 w 393700"/>
                <a:gd name="T1" fmla="*/ 325952 h 647700"/>
                <a:gd name="T2" fmla="*/ 0 w 393700"/>
                <a:gd name="T3" fmla="*/ 68706 h 647700"/>
                <a:gd name="T4" fmla="*/ 72013 w 393700"/>
                <a:gd name="T5" fmla="*/ 0 h 647700"/>
                <a:gd name="T6" fmla="*/ 128023 w 393700"/>
                <a:gd name="T7" fmla="*/ 0 h 647700"/>
                <a:gd name="T8" fmla="*/ 196836 w 393700"/>
                <a:gd name="T9" fmla="*/ 60717 h 647700"/>
                <a:gd name="T10" fmla="*/ 198436 w 393700"/>
                <a:gd name="T11" fmla="*/ 325952 h 647700"/>
                <a:gd name="T12" fmla="*/ 1600 w 393700"/>
                <a:gd name="T13" fmla="*/ 325952 h 647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700" h="647700">
                  <a:moveTo>
                    <a:pt x="3175" y="647700"/>
                  </a:moveTo>
                  <a:cubicBezTo>
                    <a:pt x="2117" y="477308"/>
                    <a:pt x="1058" y="306917"/>
                    <a:pt x="0" y="136525"/>
                  </a:cubicBezTo>
                  <a:lnTo>
                    <a:pt x="142875" y="0"/>
                  </a:lnTo>
                  <a:lnTo>
                    <a:pt x="254000" y="0"/>
                  </a:lnTo>
                  <a:lnTo>
                    <a:pt x="390525" y="120650"/>
                  </a:lnTo>
                  <a:cubicBezTo>
                    <a:pt x="391583" y="296333"/>
                    <a:pt x="392642" y="472017"/>
                    <a:pt x="393700" y="647700"/>
                  </a:cubicBezTo>
                  <a:lnTo>
                    <a:pt x="3175" y="647700"/>
                  </a:lnTo>
                  <a:close/>
                </a:path>
              </a:pathLst>
            </a:custGeom>
            <a:solidFill>
              <a:schemeClr val="bg1"/>
            </a:solidFill>
            <a:ln w="9525" cap="flat" cmpd="sng">
              <a:solidFill>
                <a:schemeClr val="accent2"/>
              </a:solidFill>
              <a:prstDash val="solid"/>
              <a:round/>
              <a:headEnd/>
              <a:tailEnd/>
            </a:ln>
            <a:effectLst/>
          </p:spPr>
          <p:txBody>
            <a:bodyPr anchor="ctr"/>
            <a:lstStyle/>
            <a:p>
              <a:endParaRPr lang="en-US"/>
            </a:p>
          </p:txBody>
        </p:sp>
        <p:sp>
          <p:nvSpPr>
            <p:cNvPr id="39" name="Oval 38"/>
            <p:cNvSpPr>
              <a:spLocks noChangeAspect="1"/>
            </p:cNvSpPr>
            <p:nvPr/>
          </p:nvSpPr>
          <p:spPr bwMode="auto">
            <a:xfrm rot="18000000">
              <a:off x="2004418" y="3136584"/>
              <a:ext cx="70362" cy="70360"/>
            </a:xfrm>
            <a:prstGeom prst="ellipse">
              <a:avLst/>
            </a:prstGeom>
            <a:ln w="12700">
              <a:solidFill>
                <a:schemeClr val="accent2"/>
              </a:solidFill>
            </a:ln>
          </p:spPr>
          <p:style>
            <a:lnRef idx="2">
              <a:schemeClr val="accent3"/>
            </a:lnRef>
            <a:fillRef idx="1">
              <a:schemeClr val="lt1"/>
            </a:fillRef>
            <a:effectRef idx="0">
              <a:schemeClr val="accent3"/>
            </a:effectRef>
            <a:fontRef idx="minor">
              <a:schemeClr val="dk1"/>
            </a:fontRef>
          </p:style>
          <p:txBody>
            <a:bodyPr anchor="ctr"/>
            <a:lstStyle/>
            <a:p>
              <a:pPr algn="ctr" defTabSz="455613">
                <a:defRPr/>
              </a:pPr>
              <a:endParaRPr lang="en-US"/>
            </a:p>
          </p:txBody>
        </p:sp>
      </p:grpSp>
    </p:spTree>
    <p:extLst>
      <p:ext uri="{BB962C8B-B14F-4D97-AF65-F5344CB8AC3E}">
        <p14:creationId xmlns:p14="http://schemas.microsoft.com/office/powerpoint/2010/main" val="6069386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Nielsen online </a:t>
            </a:r>
            <a:r>
              <a:rPr lang="en-US" smtClean="0"/>
              <a:t>campaign ratings</a:t>
            </a:r>
            <a:endParaRPr lang="en-US"/>
          </a:p>
        </p:txBody>
      </p:sp>
      <p:sp>
        <p:nvSpPr>
          <p:cNvPr id="3" name="Text Placeholder 2"/>
          <p:cNvSpPr>
            <a:spLocks noGrp="1"/>
          </p:cNvSpPr>
          <p:nvPr>
            <p:ph type="body" idx="13"/>
          </p:nvPr>
        </p:nvSpPr>
        <p:spPr/>
        <p:txBody>
          <a:bodyPr/>
          <a:lstStyle/>
          <a:p>
            <a:endParaRPr lang="en-US"/>
          </a:p>
        </p:txBody>
      </p:sp>
      <p:grpSp>
        <p:nvGrpSpPr>
          <p:cNvPr id="6" name="Group 5"/>
          <p:cNvGrpSpPr/>
          <p:nvPr/>
        </p:nvGrpSpPr>
        <p:grpSpPr>
          <a:xfrm>
            <a:off x="457200" y="1752600"/>
            <a:ext cx="8412387" cy="3921125"/>
            <a:chOff x="528413" y="1371600"/>
            <a:chExt cx="8412387" cy="3921125"/>
          </a:xfrm>
        </p:grpSpPr>
        <p:sp>
          <p:nvSpPr>
            <p:cNvPr id="7" name="TextBox 6"/>
            <p:cNvSpPr txBox="1">
              <a:spLocks noChangeArrowheads="1"/>
            </p:cNvSpPr>
            <p:nvPr/>
          </p:nvSpPr>
          <p:spPr bwMode="auto">
            <a:xfrm>
              <a:off x="944338" y="1581022"/>
              <a:ext cx="3841975" cy="2031325"/>
            </a:xfrm>
            <a:prstGeom prst="rect">
              <a:avLst/>
            </a:prstGeom>
            <a:noFill/>
            <a:ln w="9525">
              <a:noFill/>
              <a:miter lim="800000"/>
              <a:headEnd/>
              <a:tailEnd/>
            </a:ln>
          </p:spPr>
          <p:txBody>
            <a:bodyPr wrap="square">
              <a:spAutoFit/>
            </a:bodyPr>
            <a:lstStyle/>
            <a:p>
              <a:r>
                <a:rPr lang="en-US" dirty="0">
                  <a:solidFill>
                    <a:srgbClr val="0092D2"/>
                  </a:solidFill>
                </a:rPr>
                <a:t>Accurately</a:t>
              </a:r>
              <a:r>
                <a:rPr lang="en-US" dirty="0"/>
                <a:t> identifies the audience </a:t>
              </a:r>
              <a:r>
                <a:rPr lang="en-US" dirty="0" smtClean="0"/>
                <a:t>via </a:t>
              </a:r>
              <a:r>
                <a:rPr lang="en-US" dirty="0"/>
                <a:t>actual registered user demographics from </a:t>
              </a:r>
              <a:r>
                <a:rPr lang="en-US" dirty="0" smtClean="0"/>
                <a:t>data providers</a:t>
              </a:r>
              <a:br>
                <a:rPr lang="en-US" dirty="0" smtClean="0"/>
              </a:br>
              <a:endParaRPr lang="en-US" dirty="0"/>
            </a:p>
            <a:p>
              <a:r>
                <a:rPr lang="en-US" dirty="0" smtClean="0"/>
                <a:t>Evaluates </a:t>
              </a:r>
              <a:r>
                <a:rPr lang="en-US" dirty="0" smtClean="0">
                  <a:solidFill>
                    <a:srgbClr val="0092D2"/>
                  </a:solidFill>
                </a:rPr>
                <a:t>unique reach, frequency, GRPs and viewability </a:t>
              </a:r>
              <a:r>
                <a:rPr lang="en-US" dirty="0" smtClean="0"/>
                <a:t>across campaigns, and within each publisher </a:t>
              </a:r>
              <a:r>
                <a:rPr lang="en-US" dirty="0" smtClean="0">
                  <a:solidFill>
                    <a:schemeClr val="accent1"/>
                  </a:solidFill>
                </a:rPr>
                <a:t>daily</a:t>
              </a:r>
              <a:endParaRPr lang="en-US" dirty="0">
                <a:solidFill>
                  <a:schemeClr val="accent1"/>
                </a:solidFill>
              </a:endParaRPr>
            </a:p>
          </p:txBody>
        </p:sp>
        <p:sp>
          <p:nvSpPr>
            <p:cNvPr id="8" name="TextBox 17"/>
            <p:cNvSpPr txBox="1">
              <a:spLocks noChangeArrowheads="1"/>
            </p:cNvSpPr>
            <p:nvPr/>
          </p:nvSpPr>
          <p:spPr bwMode="auto">
            <a:xfrm>
              <a:off x="909413" y="3648720"/>
              <a:ext cx="3668713" cy="923925"/>
            </a:xfrm>
            <a:prstGeom prst="rect">
              <a:avLst/>
            </a:prstGeom>
            <a:noFill/>
            <a:ln w="9525">
              <a:noFill/>
              <a:miter lim="800000"/>
              <a:headEnd/>
              <a:tailEnd/>
            </a:ln>
          </p:spPr>
          <p:txBody>
            <a:bodyPr>
              <a:spAutoFit/>
            </a:bodyPr>
            <a:lstStyle/>
            <a:p>
              <a:r>
                <a:rPr lang="en-US" dirty="0"/>
                <a:t>Gross Rating Points (GRPs) outputs for ad campaigns are </a:t>
              </a:r>
              <a:r>
                <a:rPr lang="en-US" dirty="0">
                  <a:solidFill>
                    <a:srgbClr val="0092D2"/>
                  </a:solidFill>
                </a:rPr>
                <a:t>comparable</a:t>
              </a:r>
              <a:r>
                <a:rPr lang="en-US" dirty="0"/>
                <a:t> to Nielsen TV Ratings</a:t>
              </a:r>
            </a:p>
          </p:txBody>
        </p:sp>
        <p:sp>
          <p:nvSpPr>
            <p:cNvPr id="9" name="Oval 8"/>
            <p:cNvSpPr>
              <a:spLocks noChangeAspect="1"/>
            </p:cNvSpPr>
            <p:nvPr/>
          </p:nvSpPr>
          <p:spPr>
            <a:xfrm>
              <a:off x="4786313" y="1398587"/>
              <a:ext cx="3895725" cy="3894138"/>
            </a:xfrm>
            <a:prstGeom prst="ellipse">
              <a:avLst/>
            </a:prstGeom>
            <a:noFill/>
            <a:ln w="38100" cap="flat" cmpd="sng" algn="ctr">
              <a:solidFill>
                <a:srgbClr val="D9D9D9"/>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 name="Picture 15" descr="laptop.png"/>
            <p:cNvPicPr>
              <a:picLocks noChangeAspect="1"/>
            </p:cNvPicPr>
            <p:nvPr/>
          </p:nvPicPr>
          <p:blipFill>
            <a:blip r:embed="rId2"/>
            <a:srcRect/>
            <a:stretch>
              <a:fillRect/>
            </a:stretch>
          </p:blipFill>
          <p:spPr bwMode="auto">
            <a:xfrm>
              <a:off x="5215482" y="2146300"/>
              <a:ext cx="3135312" cy="2130425"/>
            </a:xfrm>
            <a:prstGeom prst="rect">
              <a:avLst/>
            </a:prstGeom>
            <a:noFill/>
            <a:ln w="9525">
              <a:noFill/>
              <a:miter lim="800000"/>
              <a:headEnd/>
              <a:tailEnd/>
            </a:ln>
          </p:spPr>
        </p:pic>
        <p:sp>
          <p:nvSpPr>
            <p:cNvPr id="11" name="Oval 10"/>
            <p:cNvSpPr/>
            <p:nvPr/>
          </p:nvSpPr>
          <p:spPr>
            <a:xfrm>
              <a:off x="7096125" y="1371600"/>
              <a:ext cx="1797050" cy="1801812"/>
            </a:xfrm>
            <a:prstGeom prst="ellipse">
              <a:avLst/>
            </a:prstGeom>
            <a:solidFill>
              <a:srgbClr val="0082D1"/>
            </a:solidFill>
            <a:ln w="28575"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TextBox 9"/>
            <p:cNvSpPr txBox="1">
              <a:spLocks noChangeArrowheads="1"/>
            </p:cNvSpPr>
            <p:nvPr/>
          </p:nvSpPr>
          <p:spPr bwMode="auto">
            <a:xfrm>
              <a:off x="7229475" y="1692275"/>
              <a:ext cx="1711325" cy="585787"/>
            </a:xfrm>
            <a:prstGeom prst="rect">
              <a:avLst/>
            </a:prstGeom>
            <a:noFill/>
            <a:ln w="9525">
              <a:noFill/>
              <a:miter lim="800000"/>
              <a:headEnd/>
              <a:tailEnd/>
            </a:ln>
          </p:spPr>
          <p:txBody>
            <a:bodyPr>
              <a:spAutoFit/>
            </a:bodyPr>
            <a:lstStyle/>
            <a:p>
              <a:r>
                <a:rPr lang="en-US" sz="3200" b="1" dirty="0" smtClean="0">
                  <a:solidFill>
                    <a:schemeClr val="bg1"/>
                  </a:solidFill>
                </a:rPr>
                <a:t>50-60</a:t>
              </a:r>
              <a:r>
                <a:rPr lang="en-US" sz="3200" b="1" dirty="0">
                  <a:solidFill>
                    <a:schemeClr val="bg1"/>
                  </a:solidFill>
                </a:rPr>
                <a:t>%</a:t>
              </a:r>
            </a:p>
          </p:txBody>
        </p:sp>
        <p:sp>
          <p:nvSpPr>
            <p:cNvPr id="13" name="TextBox 10"/>
            <p:cNvSpPr txBox="1">
              <a:spLocks noChangeArrowheads="1"/>
            </p:cNvSpPr>
            <p:nvPr/>
          </p:nvSpPr>
          <p:spPr bwMode="auto">
            <a:xfrm>
              <a:off x="7207250" y="2149475"/>
              <a:ext cx="1563688" cy="738187"/>
            </a:xfrm>
            <a:prstGeom prst="rect">
              <a:avLst/>
            </a:prstGeom>
            <a:noFill/>
            <a:ln w="9525">
              <a:noFill/>
              <a:miter lim="800000"/>
              <a:headEnd/>
              <a:tailEnd/>
            </a:ln>
          </p:spPr>
          <p:txBody>
            <a:bodyPr>
              <a:spAutoFit/>
            </a:bodyPr>
            <a:lstStyle/>
            <a:p>
              <a:pPr algn="ctr"/>
              <a:r>
                <a:rPr lang="en-US" sz="1400" dirty="0">
                  <a:solidFill>
                    <a:srgbClr val="FFFFFF"/>
                  </a:solidFill>
                </a:rPr>
                <a:t>sample coverage </a:t>
              </a:r>
              <a:r>
                <a:rPr lang="en-US" sz="1400" dirty="0" smtClean="0">
                  <a:solidFill>
                    <a:srgbClr val="FFFFFF"/>
                  </a:solidFill>
                </a:rPr>
                <a:t>for actual </a:t>
              </a:r>
              <a:r>
                <a:rPr lang="en-US" sz="1400" dirty="0">
                  <a:solidFill>
                    <a:srgbClr val="FFFFFF"/>
                  </a:solidFill>
                </a:rPr>
                <a:t>user demographics</a:t>
              </a:r>
            </a:p>
          </p:txBody>
        </p:sp>
        <p:sp>
          <p:nvSpPr>
            <p:cNvPr id="14" name="TextBox 17"/>
            <p:cNvSpPr txBox="1">
              <a:spLocks noChangeArrowheads="1"/>
            </p:cNvSpPr>
            <p:nvPr/>
          </p:nvSpPr>
          <p:spPr bwMode="auto">
            <a:xfrm>
              <a:off x="5327650" y="4287837"/>
              <a:ext cx="2776538" cy="460375"/>
            </a:xfrm>
            <a:prstGeom prst="rect">
              <a:avLst/>
            </a:prstGeom>
            <a:noFill/>
            <a:ln w="9525">
              <a:noFill/>
              <a:miter lim="800000"/>
              <a:headEnd/>
              <a:tailEnd/>
            </a:ln>
          </p:spPr>
          <p:txBody>
            <a:bodyPr>
              <a:spAutoFit/>
            </a:bodyPr>
            <a:lstStyle/>
            <a:p>
              <a:pPr algn="ctr"/>
              <a:r>
                <a:rPr lang="en-US" sz="1200"/>
                <a:t>Nielsen Online Campaign Ratings User Interface</a:t>
              </a:r>
            </a:p>
          </p:txBody>
        </p:sp>
        <p:sp>
          <p:nvSpPr>
            <p:cNvPr id="15" name="Oval 14"/>
            <p:cNvSpPr/>
            <p:nvPr/>
          </p:nvSpPr>
          <p:spPr>
            <a:xfrm>
              <a:off x="534763" y="2468216"/>
              <a:ext cx="423863" cy="376237"/>
            </a:xfrm>
            <a:prstGeom prst="ellipse">
              <a:avLst/>
            </a:prstGeom>
            <a:solidFill>
              <a:srgbClr val="0082D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539526" y="3480445"/>
              <a:ext cx="422275" cy="377825"/>
            </a:xfrm>
            <a:prstGeom prst="ellipse">
              <a:avLst/>
            </a:prstGeom>
            <a:solidFill>
              <a:srgbClr val="0082D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528413" y="1428622"/>
              <a:ext cx="422275" cy="376237"/>
            </a:xfrm>
            <a:prstGeom prst="ellipse">
              <a:avLst/>
            </a:prstGeom>
            <a:solidFill>
              <a:srgbClr val="0082D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 name="Straight Connector 17"/>
            <p:cNvCxnSpPr>
              <a:stCxn id="17" idx="6"/>
            </p:cNvCxnSpPr>
            <p:nvPr/>
          </p:nvCxnSpPr>
          <p:spPr>
            <a:xfrm>
              <a:off x="950688" y="1617534"/>
              <a:ext cx="3551238" cy="158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5" idx="6"/>
            </p:cNvCxnSpPr>
            <p:nvPr/>
          </p:nvCxnSpPr>
          <p:spPr>
            <a:xfrm flipV="1">
              <a:off x="958626" y="2653953"/>
              <a:ext cx="3489325" cy="2382"/>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958626" y="3677295"/>
              <a:ext cx="3551237" cy="158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1" name="TextBox 17"/>
          <p:cNvSpPr txBox="1">
            <a:spLocks noChangeArrowheads="1"/>
          </p:cNvSpPr>
          <p:nvPr/>
        </p:nvSpPr>
        <p:spPr bwMode="auto">
          <a:xfrm>
            <a:off x="838226" y="4977904"/>
            <a:ext cx="3668713" cy="923330"/>
          </a:xfrm>
          <a:prstGeom prst="rect">
            <a:avLst/>
          </a:prstGeom>
          <a:noFill/>
          <a:ln w="9525">
            <a:noFill/>
            <a:miter lim="800000"/>
            <a:headEnd/>
            <a:tailEnd/>
          </a:ln>
        </p:spPr>
        <p:txBody>
          <a:bodyPr>
            <a:spAutoFit/>
          </a:bodyPr>
          <a:lstStyle/>
          <a:p>
            <a:r>
              <a:rPr lang="en-US" dirty="0" smtClean="0"/>
              <a:t>Non-panel based approach allows for measurement of </a:t>
            </a:r>
            <a:r>
              <a:rPr lang="en-US" dirty="0" smtClean="0">
                <a:solidFill>
                  <a:schemeClr val="accent1"/>
                </a:solidFill>
              </a:rPr>
              <a:t>small campaigns </a:t>
            </a:r>
            <a:r>
              <a:rPr lang="en-US" dirty="0" smtClean="0"/>
              <a:t>and</a:t>
            </a:r>
            <a:r>
              <a:rPr lang="en-US" dirty="0" smtClean="0">
                <a:solidFill>
                  <a:schemeClr val="accent1"/>
                </a:solidFill>
              </a:rPr>
              <a:t> accredited by the MRC*</a:t>
            </a:r>
            <a:endParaRPr lang="en-US" dirty="0">
              <a:solidFill>
                <a:schemeClr val="accent1"/>
              </a:solidFill>
            </a:endParaRPr>
          </a:p>
        </p:txBody>
      </p:sp>
      <p:sp>
        <p:nvSpPr>
          <p:cNvPr id="22" name="Oval 21"/>
          <p:cNvSpPr/>
          <p:nvPr/>
        </p:nvSpPr>
        <p:spPr>
          <a:xfrm>
            <a:off x="468339" y="4809629"/>
            <a:ext cx="422275" cy="377825"/>
          </a:xfrm>
          <a:prstGeom prst="ellipse">
            <a:avLst/>
          </a:prstGeom>
          <a:solidFill>
            <a:srgbClr val="0082D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 name="Straight Connector 22"/>
          <p:cNvCxnSpPr/>
          <p:nvPr/>
        </p:nvCxnSpPr>
        <p:spPr>
          <a:xfrm>
            <a:off x="887439" y="5006479"/>
            <a:ext cx="3551237" cy="158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85800" y="6365875"/>
            <a:ext cx="5078413" cy="492125"/>
          </a:xfrm>
          <a:prstGeom prst="rect">
            <a:avLst/>
          </a:prstGeom>
          <a:noFill/>
        </p:spPr>
        <p:txBody>
          <a:bodyPr>
            <a:spAutoFit/>
          </a:bodyPr>
          <a:lstStyle/>
          <a:p>
            <a:pPr>
              <a:defRPr/>
            </a:pPr>
            <a:r>
              <a:rPr lang="en-US" sz="800" i="0" dirty="0">
                <a:latin typeface="+mn-lt"/>
                <a:ea typeface="ヒラギノ角ゴ Pro W3"/>
                <a:cs typeface="Arial" charset="0"/>
              </a:rPr>
              <a:t>*Nielsen Online Campaign Ratings is accredited by the Media Rating Council (MRC). Featured elements including DMA, </a:t>
            </a:r>
            <a:r>
              <a:rPr lang="en-US" sz="800" i="0" dirty="0" smtClean="0">
                <a:latin typeface="+mn-lt"/>
                <a:ea typeface="ヒラギノ角ゴ Pro W3"/>
                <a:cs typeface="Arial" charset="0"/>
              </a:rPr>
              <a:t>viewability is </a:t>
            </a:r>
            <a:r>
              <a:rPr lang="en-US" sz="800" i="0" dirty="0">
                <a:latin typeface="+mn-lt"/>
                <a:ea typeface="ヒラギノ角ゴ Pro W3"/>
                <a:cs typeface="Arial" charset="0"/>
              </a:rPr>
              <a:t>not currently accredited, but are undergoing review by MRC. </a:t>
            </a:r>
          </a:p>
          <a:p>
            <a:pPr>
              <a:defRPr/>
            </a:pPr>
            <a:endParaRPr lang="en-US" sz="1000" i="0" dirty="0">
              <a:latin typeface="+mn-lt"/>
              <a:ea typeface="ヒラギノ角ゴ Pro W3"/>
              <a:cs typeface="Arial" charset="0"/>
            </a:endParaRPr>
          </a:p>
        </p:txBody>
      </p:sp>
    </p:spTree>
    <p:extLst>
      <p:ext uri="{BB962C8B-B14F-4D97-AF65-F5344CB8AC3E}">
        <p14:creationId xmlns:p14="http://schemas.microsoft.com/office/powerpoint/2010/main" val="39804779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Marine Corps					optimize results</a:t>
            </a:r>
            <a:endParaRPr lang="en-US" dirty="0"/>
          </a:p>
        </p:txBody>
      </p:sp>
      <p:sp>
        <p:nvSpPr>
          <p:cNvPr id="3" name="Text Placeholder 2"/>
          <p:cNvSpPr>
            <a:spLocks noGrp="1"/>
          </p:cNvSpPr>
          <p:nvPr>
            <p:ph type="body" idx="13"/>
          </p:nvPr>
        </p:nvSpPr>
        <p:spPr/>
        <p:txBody>
          <a:bodyPr/>
          <a:lstStyle/>
          <a:p>
            <a:endParaRPr lang="en-US"/>
          </a:p>
        </p:txBody>
      </p:sp>
      <p:sp>
        <p:nvSpPr>
          <p:cNvPr id="5" name="Text Placeholder 4"/>
          <p:cNvSpPr>
            <a:spLocks noGrp="1"/>
          </p:cNvSpPr>
          <p:nvPr>
            <p:ph type="body" idx="15"/>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70" t="9235" r="52077" b="29687"/>
          <a:stretch/>
        </p:blipFill>
        <p:spPr bwMode="auto">
          <a:xfrm>
            <a:off x="762000" y="2003272"/>
            <a:ext cx="8382000" cy="4397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ts1.mm.bing.net/th?&amp;id=HN.607997241443289411&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6681"/>
            <a:ext cx="1835150" cy="176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288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5026" name="Object 24"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46" name="think-cell Slide" r:id="rId6" imgW="360" imgH="360" progId="">
                  <p:embed/>
                </p:oleObj>
              </mc:Choice>
              <mc:Fallback>
                <p:oleObj name="think-cell Slide" r:id="rId6" imgW="360" imgH="36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Oval 4"/>
          <p:cNvSpPr/>
          <p:nvPr/>
        </p:nvSpPr>
        <p:spPr>
          <a:xfrm>
            <a:off x="331788" y="2333625"/>
            <a:ext cx="2860675" cy="2751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274320" anchor="ctr"/>
          <a:lstStyle/>
          <a:p>
            <a:pPr defTabSz="455613">
              <a:defRPr/>
            </a:pPr>
            <a:r>
              <a:rPr lang="en-US" i="0" dirty="0">
                <a:solidFill>
                  <a:srgbClr val="FFFFFF"/>
                </a:solidFill>
              </a:rPr>
              <a:t>36.9%</a:t>
            </a:r>
            <a:br>
              <a:rPr lang="en-US" i="0" dirty="0">
                <a:solidFill>
                  <a:srgbClr val="FFFFFF"/>
                </a:solidFill>
              </a:rPr>
            </a:br>
            <a:r>
              <a:rPr lang="en-US" i="0" dirty="0">
                <a:solidFill>
                  <a:srgbClr val="FFFFFF"/>
                </a:solidFill>
              </a:rPr>
              <a:t>TV-</a:t>
            </a:r>
            <a:br>
              <a:rPr lang="en-US" i="0" dirty="0">
                <a:solidFill>
                  <a:srgbClr val="FFFFFF"/>
                </a:solidFill>
              </a:rPr>
            </a:br>
            <a:r>
              <a:rPr lang="en-US" i="0" dirty="0">
                <a:solidFill>
                  <a:srgbClr val="FFFFFF"/>
                </a:solidFill>
              </a:rPr>
              <a:t>only </a:t>
            </a:r>
            <a:br>
              <a:rPr lang="en-US" i="0" dirty="0">
                <a:solidFill>
                  <a:srgbClr val="FFFFFF"/>
                </a:solidFill>
              </a:rPr>
            </a:br>
            <a:r>
              <a:rPr lang="en-US" i="0" dirty="0">
                <a:solidFill>
                  <a:srgbClr val="FFFFFF"/>
                </a:solidFill>
              </a:rPr>
              <a:t>reach</a:t>
            </a:r>
          </a:p>
        </p:txBody>
      </p:sp>
      <p:sp>
        <p:nvSpPr>
          <p:cNvPr id="6" name="Oval 5"/>
          <p:cNvSpPr/>
          <p:nvPr/>
        </p:nvSpPr>
        <p:spPr>
          <a:xfrm>
            <a:off x="2128838" y="2603500"/>
            <a:ext cx="2319337" cy="2216150"/>
          </a:xfrm>
          <a:prstGeom prst="ellipse">
            <a:avLst/>
          </a:prstGeom>
          <a:solidFill>
            <a:srgbClr val="FFC000">
              <a:alpha val="50196"/>
            </a:srgbClr>
          </a:solidFill>
        </p:spPr>
        <p:style>
          <a:lnRef idx="2">
            <a:schemeClr val="accent3">
              <a:shade val="50000"/>
            </a:schemeClr>
          </a:lnRef>
          <a:fillRef idx="1">
            <a:schemeClr val="accent3"/>
          </a:fillRef>
          <a:effectRef idx="0">
            <a:schemeClr val="accent3"/>
          </a:effectRef>
          <a:fontRef idx="minor">
            <a:schemeClr val="lt1"/>
          </a:fontRef>
        </p:style>
        <p:txBody>
          <a:bodyPr lIns="274320" rIns="0" anchor="ctr"/>
          <a:lstStyle/>
          <a:p>
            <a:pPr algn="r" defTabSz="455613">
              <a:defRPr/>
            </a:pPr>
            <a:endParaRPr lang="en-US" sz="2000" i="0" dirty="0">
              <a:solidFill>
                <a:srgbClr val="525355"/>
              </a:solidFill>
            </a:endParaRPr>
          </a:p>
        </p:txBody>
      </p:sp>
      <p:sp>
        <p:nvSpPr>
          <p:cNvPr id="385029" name="TextBox 6"/>
          <p:cNvSpPr txBox="1">
            <a:spLocks noChangeArrowheads="1"/>
          </p:cNvSpPr>
          <p:nvPr/>
        </p:nvSpPr>
        <p:spPr bwMode="auto">
          <a:xfrm>
            <a:off x="1946275" y="3032125"/>
            <a:ext cx="14446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lvl1pPr defTabSz="455613" eaLnBrk="0" hangingPunct="0">
              <a:defRPr sz="2400" i="1">
                <a:solidFill>
                  <a:schemeClr val="tx1"/>
                </a:solidFill>
                <a:latin typeface="Calibri" charset="0"/>
                <a:ea typeface="ヒラギノ角ゴ Pro W3" charset="0"/>
                <a:cs typeface="ヒラギノ角ゴ Pro W3" charset="0"/>
              </a:defRPr>
            </a:lvl1pPr>
            <a:lvl2pPr marL="742950" indent="-285750" defTabSz="455613" eaLnBrk="0" hangingPunct="0">
              <a:defRPr sz="2400" i="1">
                <a:solidFill>
                  <a:schemeClr val="tx1"/>
                </a:solidFill>
                <a:latin typeface="Calibri" charset="0"/>
                <a:ea typeface="ヒラギノ角ゴ Pro W3" charset="0"/>
                <a:cs typeface="ヒラギノ角ゴ Pro W3" charset="0"/>
              </a:defRPr>
            </a:lvl2pPr>
            <a:lvl3pPr marL="1143000" indent="-228600" defTabSz="455613" eaLnBrk="0" hangingPunct="0">
              <a:defRPr sz="2400" i="1">
                <a:solidFill>
                  <a:schemeClr val="tx1"/>
                </a:solidFill>
                <a:latin typeface="Calibri" charset="0"/>
                <a:ea typeface="ヒラギノ角ゴ Pro W3" charset="0"/>
                <a:cs typeface="ヒラギノ角ゴ Pro W3" charset="0"/>
              </a:defRPr>
            </a:lvl3pPr>
            <a:lvl4pPr marL="1600200" indent="-228600" defTabSz="455613" eaLnBrk="0" hangingPunct="0">
              <a:defRPr sz="2400" i="1">
                <a:solidFill>
                  <a:schemeClr val="tx1"/>
                </a:solidFill>
                <a:latin typeface="Calibri" charset="0"/>
                <a:ea typeface="ヒラギノ角ゴ Pro W3" charset="0"/>
                <a:cs typeface="ヒラギノ角ゴ Pro W3" charset="0"/>
              </a:defRPr>
            </a:lvl4pPr>
            <a:lvl5pPr marL="2057400" indent="-228600" defTabSz="455613" eaLnBrk="0" hangingPunct="0">
              <a:defRPr sz="2400" i="1">
                <a:solidFill>
                  <a:schemeClr val="tx1"/>
                </a:solidFill>
                <a:latin typeface="Calibri" charset="0"/>
                <a:ea typeface="ヒラギノ角ゴ Pro W3" charset="0"/>
                <a:cs typeface="ヒラギノ角ゴ Pro W3" charset="0"/>
              </a:defRPr>
            </a:lvl5pPr>
            <a:lvl6pPr marL="2514600" indent="-228600" defTabSz="455613" eaLnBrk="0" fontAlgn="base" hangingPunct="0">
              <a:spcBef>
                <a:spcPct val="0"/>
              </a:spcBef>
              <a:spcAft>
                <a:spcPct val="0"/>
              </a:spcAft>
              <a:defRPr sz="2400" i="1">
                <a:solidFill>
                  <a:schemeClr val="tx1"/>
                </a:solidFill>
                <a:latin typeface="Calibri" charset="0"/>
                <a:ea typeface="ヒラギノ角ゴ Pro W3" charset="0"/>
                <a:cs typeface="ヒラギノ角ゴ Pro W3" charset="0"/>
              </a:defRPr>
            </a:lvl6pPr>
            <a:lvl7pPr marL="2971800" indent="-228600" defTabSz="455613" eaLnBrk="0" fontAlgn="base" hangingPunct="0">
              <a:spcBef>
                <a:spcPct val="0"/>
              </a:spcBef>
              <a:spcAft>
                <a:spcPct val="0"/>
              </a:spcAft>
              <a:defRPr sz="2400" i="1">
                <a:solidFill>
                  <a:schemeClr val="tx1"/>
                </a:solidFill>
                <a:latin typeface="Calibri" charset="0"/>
                <a:ea typeface="ヒラギノ角ゴ Pro W3" charset="0"/>
                <a:cs typeface="ヒラギノ角ゴ Pro W3" charset="0"/>
              </a:defRPr>
            </a:lvl7pPr>
            <a:lvl8pPr marL="3429000" indent="-228600" defTabSz="455613" eaLnBrk="0" fontAlgn="base" hangingPunct="0">
              <a:spcBef>
                <a:spcPct val="0"/>
              </a:spcBef>
              <a:spcAft>
                <a:spcPct val="0"/>
              </a:spcAft>
              <a:defRPr sz="2400" i="1">
                <a:solidFill>
                  <a:schemeClr val="tx1"/>
                </a:solidFill>
                <a:latin typeface="Calibri" charset="0"/>
                <a:ea typeface="ヒラギノ角ゴ Pro W3" charset="0"/>
                <a:cs typeface="ヒラギノ角ゴ Pro W3" charset="0"/>
              </a:defRPr>
            </a:lvl8pPr>
            <a:lvl9pPr marL="3886200" indent="-228600" defTabSz="455613" eaLnBrk="0" fontAlgn="base" hangingPunct="0">
              <a:spcBef>
                <a:spcPct val="0"/>
              </a:spcBef>
              <a:spcAft>
                <a:spcPct val="0"/>
              </a:spcAft>
              <a:defRPr sz="2400" i="1">
                <a:solidFill>
                  <a:schemeClr val="tx1"/>
                </a:solidFill>
                <a:latin typeface="Calibri" charset="0"/>
                <a:ea typeface="ヒラギノ角ゴ Pro W3" charset="0"/>
                <a:cs typeface="ヒラギノ角ゴ Pro W3" charset="0"/>
              </a:defRPr>
            </a:lvl9pPr>
          </a:lstStyle>
          <a:p>
            <a:pPr algn="ctr"/>
            <a:r>
              <a:rPr lang="en-US" sz="2000" i="0">
                <a:solidFill>
                  <a:srgbClr val="525355"/>
                </a:solidFill>
                <a:latin typeface="+mn-lt"/>
                <a:ea typeface="MS PGothic" charset="0"/>
                <a:cs typeface="MS PGothic" charset="0"/>
              </a:rPr>
              <a:t>5.4%</a:t>
            </a:r>
            <a:br>
              <a:rPr lang="en-US" sz="2000" i="0">
                <a:solidFill>
                  <a:srgbClr val="525355"/>
                </a:solidFill>
                <a:latin typeface="+mn-lt"/>
                <a:ea typeface="MS PGothic" charset="0"/>
                <a:cs typeface="MS PGothic" charset="0"/>
              </a:rPr>
            </a:br>
            <a:r>
              <a:rPr lang="en-US" sz="2000" i="0">
                <a:solidFill>
                  <a:srgbClr val="525355"/>
                </a:solidFill>
                <a:latin typeface="+mn-lt"/>
                <a:ea typeface="MS PGothic" charset="0"/>
                <a:cs typeface="MS PGothic" charset="0"/>
              </a:rPr>
              <a:t>Cross-</a:t>
            </a:r>
            <a:br>
              <a:rPr lang="en-US" sz="2000" i="0">
                <a:solidFill>
                  <a:srgbClr val="525355"/>
                </a:solidFill>
                <a:latin typeface="+mn-lt"/>
                <a:ea typeface="MS PGothic" charset="0"/>
                <a:cs typeface="MS PGothic" charset="0"/>
              </a:rPr>
            </a:br>
            <a:r>
              <a:rPr lang="en-US" sz="2000" i="0">
                <a:solidFill>
                  <a:srgbClr val="525355"/>
                </a:solidFill>
                <a:latin typeface="+mn-lt"/>
                <a:ea typeface="MS PGothic" charset="0"/>
                <a:cs typeface="MS PGothic" charset="0"/>
              </a:rPr>
              <a:t>Platform</a:t>
            </a:r>
            <a:br>
              <a:rPr lang="en-US" sz="2000" i="0">
                <a:solidFill>
                  <a:srgbClr val="525355"/>
                </a:solidFill>
                <a:latin typeface="+mn-lt"/>
                <a:ea typeface="MS PGothic" charset="0"/>
                <a:cs typeface="MS PGothic" charset="0"/>
              </a:rPr>
            </a:br>
            <a:r>
              <a:rPr lang="en-US" sz="2000" i="0">
                <a:solidFill>
                  <a:srgbClr val="525355"/>
                </a:solidFill>
                <a:latin typeface="+mn-lt"/>
                <a:ea typeface="MS PGothic" charset="0"/>
                <a:cs typeface="MS PGothic" charset="0"/>
              </a:rPr>
              <a:t>reach</a:t>
            </a:r>
          </a:p>
        </p:txBody>
      </p:sp>
      <p:sp>
        <p:nvSpPr>
          <p:cNvPr id="9" name="Left Brace 8"/>
          <p:cNvSpPr>
            <a:spLocks/>
          </p:cNvSpPr>
          <p:nvPr/>
        </p:nvSpPr>
        <p:spPr bwMode="auto">
          <a:xfrm rot="5400000">
            <a:off x="2421732" y="1177131"/>
            <a:ext cx="209550" cy="1960563"/>
          </a:xfrm>
          <a:prstGeom prst="leftBrace">
            <a:avLst>
              <a:gd name="adj1" fmla="val 44441"/>
              <a:gd name="adj2" fmla="val 50000"/>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2800">
              <a:solidFill>
                <a:srgbClr val="616365"/>
              </a:solidFill>
              <a:ea typeface="ヒラギノ角ゴ Pro W3"/>
              <a:cs typeface="ヒラギノ角ゴ Pro W3"/>
            </a:endParaRPr>
          </a:p>
        </p:txBody>
      </p:sp>
      <p:sp>
        <p:nvSpPr>
          <p:cNvPr id="385031" name="Rectangle 9"/>
          <p:cNvSpPr>
            <a:spLocks noChangeArrowheads="1"/>
          </p:cNvSpPr>
          <p:nvPr/>
        </p:nvSpPr>
        <p:spPr bwMode="auto">
          <a:xfrm>
            <a:off x="671513" y="1073150"/>
            <a:ext cx="37211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5613"/>
            <a:r>
              <a:rPr lang="en-US" sz="2000" i="0" dirty="0">
                <a:solidFill>
                  <a:srgbClr val="525355"/>
                </a:solidFill>
                <a:ea typeface="MS PGothic" charset="0"/>
                <a:cs typeface="MS PGothic" charset="0"/>
              </a:rPr>
              <a:t>Target: Persons 2+</a:t>
            </a:r>
          </a:p>
          <a:p>
            <a:pPr algn="ctr" defTabSz="455613"/>
            <a:r>
              <a:rPr lang="en-US" sz="2000" i="0" dirty="0">
                <a:solidFill>
                  <a:srgbClr val="525355"/>
                </a:solidFill>
                <a:ea typeface="MS PGothic" charset="0"/>
                <a:cs typeface="MS PGothic" charset="0"/>
              </a:rPr>
              <a:t>50.7% Unduplicated Reach*</a:t>
            </a:r>
          </a:p>
          <a:p>
            <a:pPr algn="ctr" defTabSz="455613"/>
            <a:r>
              <a:rPr lang="en-US" sz="2000" i="0" dirty="0">
                <a:solidFill>
                  <a:srgbClr val="525355"/>
                </a:solidFill>
                <a:ea typeface="MS PGothic" charset="0"/>
                <a:cs typeface="MS PGothic" charset="0"/>
              </a:rPr>
              <a:t>(224 GRPs)</a:t>
            </a:r>
          </a:p>
        </p:txBody>
      </p:sp>
      <p:sp>
        <p:nvSpPr>
          <p:cNvPr id="12" name="Left Brace 11"/>
          <p:cNvSpPr>
            <a:spLocks/>
          </p:cNvSpPr>
          <p:nvPr/>
        </p:nvSpPr>
        <p:spPr bwMode="auto">
          <a:xfrm rot="-5400000">
            <a:off x="1570038" y="4672013"/>
            <a:ext cx="211137" cy="1189037"/>
          </a:xfrm>
          <a:prstGeom prst="leftBrace">
            <a:avLst>
              <a:gd name="adj1" fmla="val 44453"/>
              <a:gd name="adj2" fmla="val 50000"/>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2800" i="0">
              <a:solidFill>
                <a:srgbClr val="616365"/>
              </a:solidFill>
              <a:ea typeface="ヒラギノ角ゴ Pro W3"/>
              <a:cs typeface="ヒラギノ角ゴ Pro W3"/>
            </a:endParaRPr>
          </a:p>
        </p:txBody>
      </p:sp>
      <p:sp>
        <p:nvSpPr>
          <p:cNvPr id="13" name="Left Brace 12"/>
          <p:cNvSpPr>
            <a:spLocks/>
          </p:cNvSpPr>
          <p:nvPr/>
        </p:nvSpPr>
        <p:spPr bwMode="auto">
          <a:xfrm rot="-5400000">
            <a:off x="3216275" y="4672013"/>
            <a:ext cx="211137" cy="1189038"/>
          </a:xfrm>
          <a:prstGeom prst="leftBrace">
            <a:avLst>
              <a:gd name="adj1" fmla="val 44453"/>
              <a:gd name="adj2" fmla="val 50000"/>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2800" i="0">
              <a:solidFill>
                <a:srgbClr val="616365"/>
              </a:solidFill>
              <a:ea typeface="ヒラギノ角ゴ Pro W3"/>
              <a:cs typeface="ヒラギノ角ゴ Pro W3"/>
            </a:endParaRPr>
          </a:p>
        </p:txBody>
      </p:sp>
      <p:sp>
        <p:nvSpPr>
          <p:cNvPr id="385034" name="Rectangle 13"/>
          <p:cNvSpPr>
            <a:spLocks noChangeArrowheads="1"/>
          </p:cNvSpPr>
          <p:nvPr/>
        </p:nvSpPr>
        <p:spPr bwMode="auto">
          <a:xfrm>
            <a:off x="914400" y="5421313"/>
            <a:ext cx="15573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5613"/>
            <a:r>
              <a:rPr lang="en-US" sz="2000" i="0">
                <a:solidFill>
                  <a:srgbClr val="525355"/>
                </a:solidFill>
                <a:ea typeface="MS PGothic" charset="0"/>
                <a:cs typeface="MS PGothic" charset="0"/>
              </a:rPr>
              <a:t>42.3%</a:t>
            </a:r>
            <a:br>
              <a:rPr lang="en-US" sz="2000" i="0">
                <a:solidFill>
                  <a:srgbClr val="525355"/>
                </a:solidFill>
                <a:ea typeface="MS PGothic" charset="0"/>
                <a:cs typeface="MS PGothic" charset="0"/>
              </a:rPr>
            </a:br>
            <a:r>
              <a:rPr lang="en-US" sz="2000" i="0">
                <a:solidFill>
                  <a:srgbClr val="525355"/>
                </a:solidFill>
                <a:ea typeface="MS PGothic" charset="0"/>
                <a:cs typeface="MS PGothic" charset="0"/>
              </a:rPr>
              <a:t>TV reach</a:t>
            </a:r>
          </a:p>
          <a:p>
            <a:pPr algn="ctr" defTabSz="455613"/>
            <a:r>
              <a:rPr lang="en-US" sz="2000" i="0">
                <a:solidFill>
                  <a:srgbClr val="525355"/>
                </a:solidFill>
                <a:ea typeface="MS PGothic" charset="0"/>
                <a:cs typeface="MS PGothic" charset="0"/>
              </a:rPr>
              <a:t>(147 GRPs)</a:t>
            </a:r>
          </a:p>
        </p:txBody>
      </p:sp>
      <p:sp>
        <p:nvSpPr>
          <p:cNvPr id="385035" name="Rectangle 14"/>
          <p:cNvSpPr>
            <a:spLocks noChangeArrowheads="1"/>
          </p:cNvSpPr>
          <p:nvPr/>
        </p:nvSpPr>
        <p:spPr bwMode="auto">
          <a:xfrm>
            <a:off x="2562225" y="5421313"/>
            <a:ext cx="1651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5613"/>
            <a:r>
              <a:rPr lang="en-US" sz="2000" i="0" dirty="0">
                <a:solidFill>
                  <a:srgbClr val="525355"/>
                </a:solidFill>
                <a:ea typeface="MS PGothic" charset="0"/>
                <a:cs typeface="MS PGothic" charset="0"/>
              </a:rPr>
              <a:t>13.8%</a:t>
            </a:r>
            <a:br>
              <a:rPr lang="en-US" sz="2000" i="0" dirty="0">
                <a:solidFill>
                  <a:srgbClr val="525355"/>
                </a:solidFill>
                <a:ea typeface="MS PGothic" charset="0"/>
                <a:cs typeface="MS PGothic" charset="0"/>
              </a:rPr>
            </a:br>
            <a:r>
              <a:rPr lang="en-US" sz="2000" i="0" dirty="0">
                <a:solidFill>
                  <a:srgbClr val="525355"/>
                </a:solidFill>
                <a:ea typeface="MS PGothic" charset="0"/>
                <a:cs typeface="MS PGothic" charset="0"/>
              </a:rPr>
              <a:t>Digital reach</a:t>
            </a:r>
          </a:p>
          <a:p>
            <a:pPr algn="ctr" defTabSz="455613"/>
            <a:r>
              <a:rPr lang="en-US" sz="2000" i="0" dirty="0">
                <a:solidFill>
                  <a:srgbClr val="525355"/>
                </a:solidFill>
                <a:ea typeface="MS PGothic" charset="0"/>
                <a:cs typeface="MS PGothic" charset="0"/>
              </a:rPr>
              <a:t>(77 GRPs)</a:t>
            </a:r>
          </a:p>
        </p:txBody>
      </p:sp>
      <p:sp>
        <p:nvSpPr>
          <p:cNvPr id="16" name="Content Placeholder 81"/>
          <p:cNvSpPr txBox="1">
            <a:spLocks/>
          </p:cNvSpPr>
          <p:nvPr>
            <p:custDataLst>
              <p:tags r:id="rId3"/>
            </p:custDataLst>
          </p:nvPr>
        </p:nvSpPr>
        <p:spPr bwMode="auto">
          <a:xfrm>
            <a:off x="2219325" y="6611938"/>
            <a:ext cx="6619875" cy="246062"/>
          </a:xfrm>
          <a:prstGeom prst="rect">
            <a:avLst/>
          </a:prstGeom>
          <a:noFill/>
          <a:ln w="9525">
            <a:noFill/>
            <a:miter lim="800000"/>
            <a:headEnd/>
            <a:tailEnd/>
          </a:ln>
        </p:spPr>
        <p:txBody>
          <a:bodyPr lIns="91426" tIns="45713" rIns="91426" bIns="45713">
            <a:spAutoFit/>
          </a:bodyPr>
          <a:lstStyle/>
          <a:p>
            <a:pPr algn="r" eaLnBrk="0" hangingPunct="0">
              <a:buClr>
                <a:srgbClr val="0082D1"/>
              </a:buClr>
              <a:defRPr/>
            </a:pPr>
            <a:r>
              <a:rPr lang="en-US" sz="1000" kern="0" dirty="0">
                <a:solidFill>
                  <a:srgbClr val="FFFFFF"/>
                </a:solidFill>
                <a:latin typeface="Calibri" pitchFamily="34" charset="0"/>
                <a:ea typeface="MS PGothic" pitchFamily="34" charset="-128"/>
                <a:cs typeface="Arial" charset="0"/>
              </a:rPr>
              <a:t>* Reach numbers based on common total US population universe of 296,810,000 persons</a:t>
            </a:r>
          </a:p>
        </p:txBody>
      </p:sp>
      <p:sp>
        <p:nvSpPr>
          <p:cNvPr id="385037" name="Title 1"/>
          <p:cNvSpPr>
            <a:spLocks noGrp="1"/>
          </p:cNvSpPr>
          <p:nvPr>
            <p:ph type="title"/>
            <p:custDataLst>
              <p:tags r:id="rId4"/>
            </p:custDataLst>
          </p:nvPr>
        </p:nvSpPr>
        <p:spPr>
          <a:xfrm>
            <a:off x="338138" y="57150"/>
            <a:ext cx="8637587" cy="954088"/>
          </a:xfrm>
        </p:spPr>
        <p:txBody>
          <a:bodyPr anchor="t"/>
          <a:lstStyle/>
          <a:p>
            <a:pPr algn="l"/>
            <a:r>
              <a:rPr lang="en-US" sz="2700" dirty="0" smtClean="0">
                <a:latin typeface="+mn-lt"/>
                <a:ea typeface="MS PGothic" charset="0"/>
              </a:rPr>
              <a:t>XCR </a:t>
            </a:r>
            <a:r>
              <a:rPr lang="en-US" sz="2700" b="0" dirty="0" smtClean="0">
                <a:latin typeface="+mn-lt"/>
                <a:ea typeface="MS PGothic" charset="0"/>
              </a:rPr>
              <a:t>Example</a:t>
            </a:r>
            <a:r>
              <a:rPr lang="en-US" sz="2700" b="0" dirty="0">
                <a:latin typeface="+mn-lt"/>
                <a:ea typeface="MS PGothic" charset="0"/>
              </a:rPr>
              <a:t>: Beverage company quantified unduplicated and incremental reach for campaign</a:t>
            </a:r>
            <a:br>
              <a:rPr lang="en-US" sz="2700" b="0" dirty="0">
                <a:latin typeface="+mn-lt"/>
                <a:ea typeface="MS PGothic" charset="0"/>
              </a:rPr>
            </a:br>
            <a:endParaRPr lang="en-US" sz="2700" b="0" dirty="0">
              <a:solidFill>
                <a:srgbClr val="00B0F0"/>
              </a:solidFill>
              <a:latin typeface="+mn-lt"/>
              <a:ea typeface="MS PGothic" charset="0"/>
            </a:endParaRPr>
          </a:p>
        </p:txBody>
      </p:sp>
      <p:sp>
        <p:nvSpPr>
          <p:cNvPr id="18" name="Content Placeholder 81"/>
          <p:cNvSpPr>
            <a:spLocks noGrp="1"/>
          </p:cNvSpPr>
          <p:nvPr>
            <p:ph idx="1"/>
          </p:nvPr>
        </p:nvSpPr>
        <p:spPr>
          <a:xfrm>
            <a:off x="4989513" y="2100778"/>
            <a:ext cx="3865562" cy="3919022"/>
          </a:xfrm>
          <a:solidFill>
            <a:schemeClr val="bg1">
              <a:lumMod val="95000"/>
            </a:schemeClr>
          </a:solidFill>
        </p:spPr>
        <p:txBody>
          <a:bodyPr>
            <a:spAutoFit/>
          </a:bodyPr>
          <a:lstStyle/>
          <a:p>
            <a:pPr marL="457200" indent="-457200">
              <a:buFont typeface="Times" pitchFamily="18" charset="0"/>
              <a:buChar char="•"/>
              <a:defRPr/>
            </a:pPr>
            <a:r>
              <a:rPr lang="en-US" sz="1800" dirty="0" smtClean="0">
                <a:solidFill>
                  <a:schemeClr val="tx1"/>
                </a:solidFill>
                <a:cs typeface="Arial" charset="0"/>
              </a:rPr>
              <a:t>Television commercials were aired on major broadcast networks and online buy included a wide range of general interest sites</a:t>
            </a:r>
          </a:p>
          <a:p>
            <a:pPr marL="457200" indent="-457200">
              <a:buFont typeface="Times" pitchFamily="18" charset="0"/>
              <a:buChar char="•"/>
              <a:defRPr/>
            </a:pPr>
            <a:endParaRPr lang="en-US" sz="1800" dirty="0" smtClean="0">
              <a:solidFill>
                <a:schemeClr val="accent4"/>
              </a:solidFill>
              <a:cs typeface="Arial" charset="0"/>
            </a:endParaRPr>
          </a:p>
          <a:p>
            <a:pPr marL="457200" indent="-457200">
              <a:buFont typeface="Times" pitchFamily="18" charset="0"/>
              <a:buChar char="•"/>
              <a:defRPr/>
            </a:pPr>
            <a:r>
              <a:rPr lang="en-US" sz="1800" dirty="0" smtClean="0">
                <a:solidFill>
                  <a:schemeClr val="tx1"/>
                </a:solidFill>
                <a:cs typeface="Arial" charset="0"/>
              </a:rPr>
              <a:t>The digital </a:t>
            </a:r>
            <a:r>
              <a:rPr lang="en-US" sz="1800" dirty="0" smtClean="0">
                <a:cs typeface="Arial" charset="0"/>
              </a:rPr>
              <a:t>ad buy delivered </a:t>
            </a:r>
            <a:r>
              <a:rPr lang="en-US" sz="1900" dirty="0" smtClean="0">
                <a:solidFill>
                  <a:srgbClr val="0082D1"/>
                </a:solidFill>
                <a:cs typeface="Arial" charset="0"/>
              </a:rPr>
              <a:t>substantial incremental reach</a:t>
            </a:r>
            <a:r>
              <a:rPr lang="en-US" sz="1800" dirty="0" smtClean="0">
                <a:solidFill>
                  <a:schemeClr val="accent4"/>
                </a:solidFill>
                <a:cs typeface="Arial" charset="0"/>
              </a:rPr>
              <a:t> </a:t>
            </a:r>
            <a:r>
              <a:rPr lang="en-US" sz="1800" dirty="0" smtClean="0">
                <a:solidFill>
                  <a:schemeClr val="tx1"/>
                </a:solidFill>
                <a:cs typeface="Arial" charset="0"/>
              </a:rPr>
              <a:t>of </a:t>
            </a:r>
            <a:r>
              <a:rPr lang="en-US" sz="1900" dirty="0" smtClean="0">
                <a:solidFill>
                  <a:srgbClr val="0082D1"/>
                </a:solidFill>
                <a:cs typeface="Arial" charset="0"/>
              </a:rPr>
              <a:t>8.4% of the US pop</a:t>
            </a:r>
          </a:p>
          <a:p>
            <a:pPr marL="457200" indent="-457200">
              <a:buFont typeface="Times" pitchFamily="18" charset="0"/>
              <a:buChar char="•"/>
              <a:defRPr/>
            </a:pPr>
            <a:endParaRPr lang="en-US" sz="1900" dirty="0" smtClean="0">
              <a:solidFill>
                <a:srgbClr val="0082D1"/>
              </a:solidFill>
              <a:cs typeface="Arial" charset="0"/>
            </a:endParaRPr>
          </a:p>
          <a:p>
            <a:pPr marL="457200" indent="-457200">
              <a:buFont typeface="Times" pitchFamily="18" charset="0"/>
              <a:buChar char="•"/>
              <a:defRPr/>
            </a:pPr>
            <a:r>
              <a:rPr lang="en-US" sz="1800" dirty="0" smtClean="0">
                <a:solidFill>
                  <a:schemeClr val="tx1"/>
                </a:solidFill>
                <a:cs typeface="Arial" charset="0"/>
              </a:rPr>
              <a:t>Over </a:t>
            </a:r>
            <a:r>
              <a:rPr lang="en-US" sz="1900" dirty="0" smtClean="0">
                <a:solidFill>
                  <a:srgbClr val="0082D1"/>
                </a:solidFill>
                <a:cs typeface="Arial" charset="0"/>
              </a:rPr>
              <a:t>60% of the people exposed</a:t>
            </a:r>
            <a:r>
              <a:rPr lang="en-US" sz="1800" dirty="0" smtClean="0">
                <a:solidFill>
                  <a:schemeClr val="accent4"/>
                </a:solidFill>
                <a:cs typeface="Arial" charset="0"/>
              </a:rPr>
              <a:t> </a:t>
            </a:r>
            <a:r>
              <a:rPr lang="en-US" sz="1800" dirty="0" smtClean="0">
                <a:solidFill>
                  <a:schemeClr val="tx1"/>
                </a:solidFill>
                <a:cs typeface="Arial" charset="0"/>
              </a:rPr>
              <a:t>to the digital campaign </a:t>
            </a:r>
            <a:r>
              <a:rPr lang="en-US" sz="1900" dirty="0" smtClean="0">
                <a:solidFill>
                  <a:srgbClr val="0082D1"/>
                </a:solidFill>
                <a:cs typeface="Arial" charset="0"/>
              </a:rPr>
              <a:t>only viewed it online</a:t>
            </a:r>
          </a:p>
        </p:txBody>
      </p:sp>
      <p:sp>
        <p:nvSpPr>
          <p:cNvPr id="385039" name="TextBox 19"/>
          <p:cNvSpPr txBox="1">
            <a:spLocks noChangeArrowheads="1"/>
          </p:cNvSpPr>
          <p:nvPr/>
        </p:nvSpPr>
        <p:spPr bwMode="auto">
          <a:xfrm>
            <a:off x="4970463" y="1676916"/>
            <a:ext cx="3903662" cy="3841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lvl1pPr eaLnBrk="0" hangingPunct="0">
              <a:defRPr sz="2400" i="1">
                <a:solidFill>
                  <a:schemeClr val="tx1"/>
                </a:solidFill>
                <a:latin typeface="Calibri" charset="0"/>
                <a:ea typeface="ヒラギノ角ゴ Pro W3" charset="0"/>
                <a:cs typeface="ヒラギノ角ゴ Pro W3" charset="0"/>
              </a:defRPr>
            </a:lvl1pPr>
            <a:lvl2pPr marL="742950" indent="-285750" eaLnBrk="0" hangingPunct="0">
              <a:defRPr sz="2400" i="1">
                <a:solidFill>
                  <a:schemeClr val="tx1"/>
                </a:solidFill>
                <a:latin typeface="Calibri" charset="0"/>
                <a:ea typeface="ヒラギノ角ゴ Pro W3" charset="0"/>
                <a:cs typeface="ヒラギノ角ゴ Pro W3" charset="0"/>
              </a:defRPr>
            </a:lvl2pPr>
            <a:lvl3pPr marL="1143000" indent="-228600" eaLnBrk="0" hangingPunct="0">
              <a:defRPr sz="2400" i="1">
                <a:solidFill>
                  <a:schemeClr val="tx1"/>
                </a:solidFill>
                <a:latin typeface="Calibri" charset="0"/>
                <a:ea typeface="ヒラギノ角ゴ Pro W3" charset="0"/>
                <a:cs typeface="ヒラギノ角ゴ Pro W3" charset="0"/>
              </a:defRPr>
            </a:lvl3pPr>
            <a:lvl4pPr marL="1600200" indent="-228600" eaLnBrk="0" hangingPunct="0">
              <a:defRPr sz="2400" i="1">
                <a:solidFill>
                  <a:schemeClr val="tx1"/>
                </a:solidFill>
                <a:latin typeface="Calibri" charset="0"/>
                <a:ea typeface="ヒラギノ角ゴ Pro W3" charset="0"/>
                <a:cs typeface="ヒラギノ角ゴ Pro W3" charset="0"/>
              </a:defRPr>
            </a:lvl4pPr>
            <a:lvl5pPr marL="2057400" indent="-228600" eaLnBrk="0" hangingPunct="0">
              <a:defRPr sz="2400" i="1">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i="1">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i="1">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i="1">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i="1">
                <a:solidFill>
                  <a:schemeClr val="tx1"/>
                </a:solidFill>
                <a:latin typeface="Calibri" charset="0"/>
                <a:ea typeface="ヒラギノ角ゴ Pro W3" charset="0"/>
                <a:cs typeface="ヒラギノ角ゴ Pro W3" charset="0"/>
              </a:defRPr>
            </a:lvl9pPr>
          </a:lstStyle>
          <a:p>
            <a:pPr>
              <a:lnSpc>
                <a:spcPct val="95000"/>
              </a:lnSpc>
            </a:pPr>
            <a:r>
              <a:rPr lang="en-US" sz="2000" b="1" i="0" dirty="0">
                <a:solidFill>
                  <a:srgbClr val="FFFFFF"/>
                </a:solidFill>
                <a:latin typeface="+mn-lt"/>
              </a:rPr>
              <a:t>Key Findings</a:t>
            </a:r>
          </a:p>
        </p:txBody>
      </p:sp>
      <p:sp>
        <p:nvSpPr>
          <p:cNvPr id="385040" name="TextBox 16"/>
          <p:cNvSpPr txBox="1">
            <a:spLocks noChangeArrowheads="1"/>
          </p:cNvSpPr>
          <p:nvPr/>
        </p:nvSpPr>
        <p:spPr bwMode="auto">
          <a:xfrm>
            <a:off x="2687638" y="3028950"/>
            <a:ext cx="1444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lvl1pPr defTabSz="455613" eaLnBrk="0" hangingPunct="0">
              <a:defRPr sz="2400" i="1">
                <a:solidFill>
                  <a:schemeClr val="tx1"/>
                </a:solidFill>
                <a:latin typeface="Calibri" charset="0"/>
                <a:ea typeface="ヒラギノ角ゴ Pro W3" charset="0"/>
                <a:cs typeface="ヒラギノ角ゴ Pro W3" charset="0"/>
              </a:defRPr>
            </a:lvl1pPr>
            <a:lvl2pPr marL="742950" indent="-285750" defTabSz="455613" eaLnBrk="0" hangingPunct="0">
              <a:defRPr sz="2400" i="1">
                <a:solidFill>
                  <a:schemeClr val="tx1"/>
                </a:solidFill>
                <a:latin typeface="Calibri" charset="0"/>
                <a:ea typeface="ヒラギノ角ゴ Pro W3" charset="0"/>
                <a:cs typeface="ヒラギノ角ゴ Pro W3" charset="0"/>
              </a:defRPr>
            </a:lvl2pPr>
            <a:lvl3pPr marL="1143000" indent="-228600" defTabSz="455613" eaLnBrk="0" hangingPunct="0">
              <a:defRPr sz="2400" i="1">
                <a:solidFill>
                  <a:schemeClr val="tx1"/>
                </a:solidFill>
                <a:latin typeface="Calibri" charset="0"/>
                <a:ea typeface="ヒラギノ角ゴ Pro W3" charset="0"/>
                <a:cs typeface="ヒラギノ角ゴ Pro W3" charset="0"/>
              </a:defRPr>
            </a:lvl3pPr>
            <a:lvl4pPr marL="1600200" indent="-228600" defTabSz="455613" eaLnBrk="0" hangingPunct="0">
              <a:defRPr sz="2400" i="1">
                <a:solidFill>
                  <a:schemeClr val="tx1"/>
                </a:solidFill>
                <a:latin typeface="Calibri" charset="0"/>
                <a:ea typeface="ヒラギノ角ゴ Pro W3" charset="0"/>
                <a:cs typeface="ヒラギノ角ゴ Pro W3" charset="0"/>
              </a:defRPr>
            </a:lvl4pPr>
            <a:lvl5pPr marL="2057400" indent="-228600" defTabSz="455613" eaLnBrk="0" hangingPunct="0">
              <a:defRPr sz="2400" i="1">
                <a:solidFill>
                  <a:schemeClr val="tx1"/>
                </a:solidFill>
                <a:latin typeface="Calibri" charset="0"/>
                <a:ea typeface="ヒラギノ角ゴ Pro W3" charset="0"/>
                <a:cs typeface="ヒラギノ角ゴ Pro W3" charset="0"/>
              </a:defRPr>
            </a:lvl5pPr>
            <a:lvl6pPr marL="2514600" indent="-228600" defTabSz="455613" eaLnBrk="0" fontAlgn="base" hangingPunct="0">
              <a:spcBef>
                <a:spcPct val="0"/>
              </a:spcBef>
              <a:spcAft>
                <a:spcPct val="0"/>
              </a:spcAft>
              <a:defRPr sz="2400" i="1">
                <a:solidFill>
                  <a:schemeClr val="tx1"/>
                </a:solidFill>
                <a:latin typeface="Calibri" charset="0"/>
                <a:ea typeface="ヒラギノ角ゴ Pro W3" charset="0"/>
                <a:cs typeface="ヒラギノ角ゴ Pro W3" charset="0"/>
              </a:defRPr>
            </a:lvl6pPr>
            <a:lvl7pPr marL="2971800" indent="-228600" defTabSz="455613" eaLnBrk="0" fontAlgn="base" hangingPunct="0">
              <a:spcBef>
                <a:spcPct val="0"/>
              </a:spcBef>
              <a:spcAft>
                <a:spcPct val="0"/>
              </a:spcAft>
              <a:defRPr sz="2400" i="1">
                <a:solidFill>
                  <a:schemeClr val="tx1"/>
                </a:solidFill>
                <a:latin typeface="Calibri" charset="0"/>
                <a:ea typeface="ヒラギノ角ゴ Pro W3" charset="0"/>
                <a:cs typeface="ヒラギノ角ゴ Pro W3" charset="0"/>
              </a:defRPr>
            </a:lvl7pPr>
            <a:lvl8pPr marL="3429000" indent="-228600" defTabSz="455613" eaLnBrk="0" fontAlgn="base" hangingPunct="0">
              <a:spcBef>
                <a:spcPct val="0"/>
              </a:spcBef>
              <a:spcAft>
                <a:spcPct val="0"/>
              </a:spcAft>
              <a:defRPr sz="2400" i="1">
                <a:solidFill>
                  <a:schemeClr val="tx1"/>
                </a:solidFill>
                <a:latin typeface="Calibri" charset="0"/>
                <a:ea typeface="ヒラギノ角ゴ Pro W3" charset="0"/>
                <a:cs typeface="ヒラギノ角ゴ Pro W3" charset="0"/>
              </a:defRPr>
            </a:lvl8pPr>
            <a:lvl9pPr marL="3886200" indent="-228600" defTabSz="455613" eaLnBrk="0" fontAlgn="base" hangingPunct="0">
              <a:spcBef>
                <a:spcPct val="0"/>
              </a:spcBef>
              <a:spcAft>
                <a:spcPct val="0"/>
              </a:spcAft>
              <a:defRPr sz="2400" i="1">
                <a:solidFill>
                  <a:schemeClr val="tx1"/>
                </a:solidFill>
                <a:latin typeface="Calibri" charset="0"/>
                <a:ea typeface="ヒラギノ角ゴ Pro W3" charset="0"/>
                <a:cs typeface="ヒラギノ角ゴ Pro W3" charset="0"/>
              </a:defRPr>
            </a:lvl9pPr>
          </a:lstStyle>
          <a:p>
            <a:pPr algn="r" eaLnBrk="1" hangingPunct="1"/>
            <a:r>
              <a:rPr lang="en-US" sz="2000" i="0">
                <a:solidFill>
                  <a:srgbClr val="525355"/>
                </a:solidFill>
                <a:latin typeface="+mn-lt"/>
                <a:ea typeface="MS PGothic" charset="0"/>
                <a:cs typeface="MS PGothic" charset="0"/>
              </a:rPr>
              <a:t>8.4%</a:t>
            </a:r>
            <a:br>
              <a:rPr lang="en-US" sz="2000" i="0">
                <a:solidFill>
                  <a:srgbClr val="525355"/>
                </a:solidFill>
                <a:latin typeface="+mn-lt"/>
                <a:ea typeface="MS PGothic" charset="0"/>
                <a:cs typeface="MS PGothic" charset="0"/>
              </a:rPr>
            </a:br>
            <a:r>
              <a:rPr lang="en-US" sz="2000" i="0">
                <a:solidFill>
                  <a:srgbClr val="525355"/>
                </a:solidFill>
                <a:latin typeface="+mn-lt"/>
                <a:ea typeface="MS PGothic" charset="0"/>
                <a:cs typeface="MS PGothic" charset="0"/>
              </a:rPr>
              <a:t>Digital-</a:t>
            </a:r>
            <a:br>
              <a:rPr lang="en-US" sz="2000" i="0">
                <a:solidFill>
                  <a:srgbClr val="525355"/>
                </a:solidFill>
                <a:latin typeface="+mn-lt"/>
                <a:ea typeface="MS PGothic" charset="0"/>
                <a:cs typeface="MS PGothic" charset="0"/>
              </a:rPr>
            </a:br>
            <a:r>
              <a:rPr lang="en-US" sz="2000" i="0">
                <a:solidFill>
                  <a:srgbClr val="525355"/>
                </a:solidFill>
                <a:latin typeface="+mn-lt"/>
                <a:ea typeface="MS PGothic" charset="0"/>
                <a:cs typeface="MS PGothic" charset="0"/>
              </a:rPr>
              <a:t>only</a:t>
            </a:r>
            <a:br>
              <a:rPr lang="en-US" sz="2000" i="0">
                <a:solidFill>
                  <a:srgbClr val="525355"/>
                </a:solidFill>
                <a:latin typeface="+mn-lt"/>
                <a:ea typeface="MS PGothic" charset="0"/>
                <a:cs typeface="MS PGothic" charset="0"/>
              </a:rPr>
            </a:br>
            <a:r>
              <a:rPr lang="en-US" sz="2000" i="0">
                <a:solidFill>
                  <a:srgbClr val="525355"/>
                </a:solidFill>
                <a:latin typeface="+mn-lt"/>
                <a:ea typeface="MS PGothic" charset="0"/>
                <a:cs typeface="MS PGothic" charset="0"/>
              </a:rPr>
              <a:t>reach</a:t>
            </a:r>
          </a:p>
        </p:txBody>
      </p:sp>
    </p:spTree>
    <p:extLst>
      <p:ext uri="{BB962C8B-B14F-4D97-AF65-F5344CB8AC3E}">
        <p14:creationId xmlns:p14="http://schemas.microsoft.com/office/powerpoint/2010/main" val="29919286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81000"/>
            <a:ext cx="8165465" cy="571500"/>
          </a:xfrm>
        </p:spPr>
        <p:txBody>
          <a:bodyPr/>
          <a:lstStyle/>
          <a:p>
            <a:r>
              <a:rPr lang="en-US" dirty="0" smtClean="0"/>
              <a:t>mobile ratings IN XCR</a:t>
            </a:r>
            <a:endParaRPr lang="en-US" dirty="0"/>
          </a:p>
        </p:txBody>
      </p:sp>
      <p:sp>
        <p:nvSpPr>
          <p:cNvPr id="16" name="Oval 15"/>
          <p:cNvSpPr/>
          <p:nvPr/>
        </p:nvSpPr>
        <p:spPr>
          <a:xfrm>
            <a:off x="1295400" y="3370414"/>
            <a:ext cx="2057400" cy="20574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2"/>
                </a:solidFill>
              </a:rPr>
              <a:t>Online</a:t>
            </a:r>
            <a:endParaRPr lang="en-US" dirty="0">
              <a:solidFill>
                <a:schemeClr val="tx2"/>
              </a:solidFill>
            </a:endParaRPr>
          </a:p>
        </p:txBody>
      </p:sp>
      <p:sp>
        <p:nvSpPr>
          <p:cNvPr id="5" name="Oval 4"/>
          <p:cNvSpPr/>
          <p:nvPr/>
        </p:nvSpPr>
        <p:spPr>
          <a:xfrm>
            <a:off x="1295400" y="2133600"/>
            <a:ext cx="2057400" cy="2057400"/>
          </a:xfrm>
          <a:prstGeom prst="ellipse">
            <a:avLst/>
          </a:prstGeom>
          <a:noFill/>
          <a:ln w="28575">
            <a:solidFill>
              <a:schemeClr val="accent1">
                <a:alpha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chemeClr val="tx2"/>
                </a:solidFill>
              </a:rPr>
              <a:t>TV</a:t>
            </a:r>
            <a:endParaRPr lang="en-US" dirty="0">
              <a:solidFill>
                <a:schemeClr val="tx2"/>
              </a:solidFill>
            </a:endParaRPr>
          </a:p>
        </p:txBody>
      </p:sp>
      <p:sp>
        <p:nvSpPr>
          <p:cNvPr id="19" name="Oval 18"/>
          <p:cNvSpPr/>
          <p:nvPr/>
        </p:nvSpPr>
        <p:spPr>
          <a:xfrm>
            <a:off x="6324600" y="2505456"/>
            <a:ext cx="2057400" cy="20574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2"/>
                </a:solidFill>
              </a:rPr>
              <a:t>Online</a:t>
            </a:r>
            <a:endParaRPr lang="en-US" dirty="0">
              <a:solidFill>
                <a:schemeClr val="tx2"/>
              </a:solidFill>
            </a:endParaRPr>
          </a:p>
        </p:txBody>
      </p:sp>
      <p:sp>
        <p:nvSpPr>
          <p:cNvPr id="20" name="Oval 19"/>
          <p:cNvSpPr/>
          <p:nvPr/>
        </p:nvSpPr>
        <p:spPr>
          <a:xfrm>
            <a:off x="5600700" y="3810000"/>
            <a:ext cx="2057400" cy="2057400"/>
          </a:xfrm>
          <a:prstGeom prst="ellipse">
            <a:avLst/>
          </a:prstGeom>
          <a:noFill/>
          <a:ln w="28575">
            <a:solidFill>
              <a:schemeClr val="accent1">
                <a:alpha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chemeClr val="tx2"/>
                </a:solidFill>
              </a:rPr>
              <a:t>Mobile</a:t>
            </a:r>
            <a:endParaRPr lang="en-US" dirty="0">
              <a:solidFill>
                <a:schemeClr val="tx2"/>
              </a:solidFill>
            </a:endParaRPr>
          </a:p>
        </p:txBody>
      </p:sp>
      <p:sp>
        <p:nvSpPr>
          <p:cNvPr id="21" name="Oval 20"/>
          <p:cNvSpPr/>
          <p:nvPr/>
        </p:nvSpPr>
        <p:spPr>
          <a:xfrm>
            <a:off x="1295400" y="4607228"/>
            <a:ext cx="2057400" cy="2057400"/>
          </a:xfrm>
          <a:prstGeom prst="ellipse">
            <a:avLst/>
          </a:prstGeom>
          <a:noFill/>
          <a:ln w="28575">
            <a:solidFill>
              <a:schemeClr val="accent1">
                <a:alpha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chemeClr val="tx2"/>
                </a:solidFill>
              </a:rPr>
              <a:t>Mobile</a:t>
            </a:r>
            <a:endParaRPr lang="en-US" dirty="0">
              <a:solidFill>
                <a:schemeClr val="tx2"/>
              </a:solidFill>
            </a:endParaRPr>
          </a:p>
        </p:txBody>
      </p:sp>
      <p:sp>
        <p:nvSpPr>
          <p:cNvPr id="18" name="Oval 17"/>
          <p:cNvSpPr/>
          <p:nvPr/>
        </p:nvSpPr>
        <p:spPr>
          <a:xfrm>
            <a:off x="4876800" y="2505456"/>
            <a:ext cx="2057400" cy="2057400"/>
          </a:xfrm>
          <a:prstGeom prst="ellipse">
            <a:avLst/>
          </a:prstGeom>
          <a:noFill/>
          <a:ln w="28575">
            <a:solidFill>
              <a:schemeClr val="accent1">
                <a:alpha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chemeClr val="tx2"/>
                </a:solidFill>
              </a:rPr>
              <a:t>TV</a:t>
            </a:r>
            <a:endParaRPr lang="en-US" dirty="0">
              <a:solidFill>
                <a:schemeClr val="tx2"/>
              </a:solidFill>
            </a:endParaRPr>
          </a:p>
        </p:txBody>
      </p:sp>
      <p:sp>
        <p:nvSpPr>
          <p:cNvPr id="6" name="TextBox 5"/>
          <p:cNvSpPr txBox="1"/>
          <p:nvPr/>
        </p:nvSpPr>
        <p:spPr>
          <a:xfrm>
            <a:off x="533400" y="1075944"/>
            <a:ext cx="3581400" cy="923330"/>
          </a:xfrm>
          <a:prstGeom prst="rect">
            <a:avLst/>
          </a:prstGeom>
          <a:noFill/>
        </p:spPr>
        <p:txBody>
          <a:bodyPr wrap="square" rtlCol="0">
            <a:spAutoFit/>
          </a:bodyPr>
          <a:lstStyle/>
          <a:p>
            <a:pPr algn="ctr"/>
            <a:r>
              <a:rPr lang="en-US" b="1" dirty="0" smtClean="0">
                <a:latin typeface="+mj-lt"/>
              </a:rPr>
              <a:t>Mobile OCR Release 1 (Q2 2014)</a:t>
            </a:r>
          </a:p>
          <a:p>
            <a:pPr algn="ctr"/>
            <a:r>
              <a:rPr lang="en-US" dirty="0" smtClean="0">
                <a:latin typeface="+mj-lt"/>
              </a:rPr>
              <a:t>Duplication between TV+OL and </a:t>
            </a:r>
            <a:r>
              <a:rPr lang="en-US" dirty="0" err="1" smtClean="0">
                <a:latin typeface="+mj-lt"/>
              </a:rPr>
              <a:t>OL+mobile</a:t>
            </a:r>
            <a:r>
              <a:rPr lang="en-US" dirty="0" smtClean="0">
                <a:latin typeface="+mj-lt"/>
              </a:rPr>
              <a:t> (as in OCR)</a:t>
            </a:r>
            <a:endParaRPr lang="en-US" dirty="0">
              <a:latin typeface="+mj-lt"/>
            </a:endParaRPr>
          </a:p>
        </p:txBody>
      </p:sp>
      <p:sp>
        <p:nvSpPr>
          <p:cNvPr id="22" name="TextBox 21"/>
          <p:cNvSpPr txBox="1"/>
          <p:nvPr/>
        </p:nvSpPr>
        <p:spPr>
          <a:xfrm>
            <a:off x="4876800" y="1075944"/>
            <a:ext cx="3505200" cy="923330"/>
          </a:xfrm>
          <a:prstGeom prst="rect">
            <a:avLst/>
          </a:prstGeom>
          <a:noFill/>
        </p:spPr>
        <p:txBody>
          <a:bodyPr wrap="square" rtlCol="0">
            <a:spAutoFit/>
          </a:bodyPr>
          <a:lstStyle/>
          <a:p>
            <a:pPr algn="ctr"/>
            <a:r>
              <a:rPr lang="en-US" b="1" dirty="0" smtClean="0">
                <a:latin typeface="+mj-lt"/>
              </a:rPr>
              <a:t>Future Mobile OCR Release</a:t>
            </a:r>
          </a:p>
          <a:p>
            <a:pPr algn="ctr"/>
            <a:r>
              <a:rPr lang="en-US" dirty="0" smtClean="0">
                <a:latin typeface="+mj-lt"/>
              </a:rPr>
              <a:t>Fully unduplicated reach measurement</a:t>
            </a:r>
            <a:endParaRPr lang="en-US" dirty="0">
              <a:latin typeface="+mj-lt"/>
            </a:endParaRPr>
          </a:p>
        </p:txBody>
      </p:sp>
      <p:sp>
        <p:nvSpPr>
          <p:cNvPr id="23" name="Right Arrow 22"/>
          <p:cNvSpPr/>
          <p:nvPr/>
        </p:nvSpPr>
        <p:spPr>
          <a:xfrm>
            <a:off x="3788092" y="3517403"/>
            <a:ext cx="914400" cy="818211"/>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ounded Rectangle 11"/>
          <p:cNvSpPr/>
          <p:nvPr/>
        </p:nvSpPr>
        <p:spPr>
          <a:xfrm>
            <a:off x="7307108" y="169933"/>
            <a:ext cx="1189529" cy="283221"/>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Mobile Update</a:t>
            </a:r>
            <a:endParaRPr lang="en-US" sz="1200" dirty="0"/>
          </a:p>
        </p:txBody>
      </p:sp>
    </p:spTree>
    <p:extLst>
      <p:ext uri="{BB962C8B-B14F-4D97-AF65-F5344CB8AC3E}">
        <p14:creationId xmlns:p14="http://schemas.microsoft.com/office/powerpoint/2010/main" val="318879748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uNrGjPuieUGeAvbA8NifP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LdCpCFDdk6QmJECWqbR8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cY4iLhbsk6fA3asAsZCyg"/>
</p:tagLst>
</file>

<file path=ppt/theme/theme1.xml><?xml version="1.0" encoding="utf-8"?>
<a:theme xmlns:a="http://schemas.openxmlformats.org/drawingml/2006/main" name="2007_2010_Multicolor_Standard_12_10_12">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opicTitle1 xmlns="2e8c896f-fd84-491a-bb16-fb60357350f9">Presentations</TopicTitle1>
    <Details xmlns="2e8c896f-fd84-491a-bb16-fb60357350f9" xsi:nil="true"/>
    <PublishingRollupImage xmlns="http://schemas.microsoft.com/sharepoint/v3">&lt;img alt="" border="0" src="https://intranet.nielsen.com/ourcompany/insidenielsen/mktg/MktgImages/Interior%20slides%20with%20photography.jpg" style="BORDER: 0px solid; "&gt;</PublishingRollupImage>
    <Country xmlns="2e8c896f-fd84-491a-bb16-fb60357350f9">*Global</Country>
    <FreshnessDate xmlns="2e8c896f-fd84-491a-bb16-fb60357350f9">2013-01-02T05:00:00+00:00</FreshnessDate>
    <Region xmlns="2e8c896f-fd84-491a-bb16-fb60357350f9">*Global</Region>
    <PrimaryContact xmlns="2e8c896f-fd84-491a-bb16-fb60357350f9">
      <UserInfo>
        <DisplayName>Jantsch, Ellen</DisplayName>
        <AccountId>60253</AccountId>
        <AccountType/>
      </UserInfo>
    </PrimaryContac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38880B7CE533409105C259AF09F19A" ma:contentTypeVersion="11" ma:contentTypeDescription="Create a new document." ma:contentTypeScope="" ma:versionID="23b9b4c795d56acc93ef974973a09336">
  <xsd:schema xmlns:xsd="http://www.w3.org/2001/XMLSchema" xmlns:p="http://schemas.microsoft.com/office/2006/metadata/properties" xmlns:ns1="http://schemas.microsoft.com/sharepoint/v3" xmlns:ns2="2e8c896f-fd84-491a-bb16-fb60357350f9" targetNamespace="http://schemas.microsoft.com/office/2006/metadata/properties" ma:root="true" ma:fieldsID="f8a3c40ac1fa0aa12d3658a7e13f69d4" ns1:_="" ns2:_="">
    <xsd:import namespace="http://schemas.microsoft.com/sharepoint/v3"/>
    <xsd:import namespace="2e8c896f-fd84-491a-bb16-fb60357350f9"/>
    <xsd:element name="properties">
      <xsd:complexType>
        <xsd:sequence>
          <xsd:element name="documentManagement">
            <xsd:complexType>
              <xsd:all>
                <xsd:element ref="ns2:Details" minOccurs="0"/>
                <xsd:element ref="ns2:FreshnessDate"/>
                <xsd:element ref="ns2:PrimaryContact"/>
                <xsd:element ref="ns2:Region" minOccurs="0"/>
                <xsd:element ref="ns2:Country" minOccurs="0"/>
                <xsd:element ref="ns1:PublishingRollupImage" minOccurs="0"/>
                <xsd:element ref="ns2:TopicTitle1"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RollupImage" ma:index="13" nillable="true" ma:displayName="Rollup Image" ma:internalName="PublishingRollupImage">
      <xsd:simpleType>
        <xsd:restriction base="dms:Unknown"/>
      </xsd:simpleType>
    </xsd:element>
  </xsd:schema>
  <xsd:schema xmlns:xsd="http://www.w3.org/2001/XMLSchema" xmlns:dms="http://schemas.microsoft.com/office/2006/documentManagement/types" targetNamespace="2e8c896f-fd84-491a-bb16-fb60357350f9" elementFormDefault="qualified">
    <xsd:import namespace="http://schemas.microsoft.com/office/2006/documentManagement/types"/>
    <xsd:element name="Details" ma:index="2" nillable="true" ma:displayName="Details" ma:default="" ma:description="Description of the document if needed." ma:internalName="Details">
      <xsd:simpleType>
        <xsd:restriction base="dms:Note"/>
      </xsd:simpleType>
    </xsd:element>
    <xsd:element name="FreshnessDate" ma:index="3" ma:displayName="Freshness Date" ma:default="[today]" ma:description="Date originally created or the last date the document was reviewed and considered current." ma:format="DateOnly" ma:internalName="FreshnessDate">
      <xsd:simpleType>
        <xsd:restriction base="dms:DateTime"/>
      </xsd:simpleType>
    </xsd:element>
    <xsd:element name="PrimaryContact" ma:index="4" ma:displayName="Primary Contact" ma:description="Primary contact for this document.  This is not necessarily the author but the person to which users can contact with questions." ma:list="UserInfo" ma:internalName="Primary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gion" ma:index="5" nillable="true" ma:displayName="Region" ma:default="*Global" ma:description="Nielsen company region." ma:format="Dropdown" ma:internalName="Region">
      <xsd:simpleType>
        <xsd:restriction base="dms:Choice">
          <xsd:enumeration value="*Global"/>
          <xsd:enumeration value="APIMEA"/>
          <xsd:enumeration value="Europe"/>
          <xsd:enumeration value="GC"/>
          <xsd:enumeration value="Latam"/>
          <xsd:enumeration value="North America"/>
        </xsd:restriction>
      </xsd:simpleType>
    </xsd:element>
    <xsd:element name="Country" ma:index="12" nillable="true" ma:displayName="Country" ma:default="*Global" ma:format="Dropdown" ma:internalName="Country">
      <xsd:simpleType>
        <xsd:restriction base="dms:Choice">
          <xsd:enumeration value="*Global"/>
          <xsd:enumeration value="Albania"/>
          <xsd:enumeration value="Algeria"/>
          <xsd:enumeration value="Argentina"/>
          <xsd:enumeration value="Armenia"/>
          <xsd:enumeration value="Australia"/>
          <xsd:enumeration value="Austria"/>
          <xsd:enumeration value="Azerbaijan"/>
          <xsd:enumeration value="Bahrain"/>
          <xsd:enumeration value="Balkans"/>
          <xsd:enumeration value="Baltic States"/>
          <xsd:enumeration value="Bangladesh"/>
          <xsd:enumeration value="Belarus"/>
          <xsd:enumeration value="Belgium"/>
          <xsd:enumeration value="Bolivia"/>
          <xsd:enumeration value="Bosnia"/>
          <xsd:enumeration value="Brazil"/>
          <xsd:enumeration value="Bulgaria"/>
          <xsd:enumeration value="Cameroon"/>
          <xsd:enumeration value="Canada"/>
          <xsd:enumeration value="Chile"/>
          <xsd:enumeration value="China"/>
          <xsd:enumeration value="Colombia"/>
          <xsd:enumeration value="Costa Rica"/>
          <xsd:enumeration value="Croatia"/>
          <xsd:enumeration value="Cyprus"/>
          <xsd:enumeration value="Czech Republic"/>
          <xsd:enumeration value="Denmark"/>
          <xsd:enumeration value="Dominican Republic"/>
          <xsd:enumeration value="Ecuador"/>
          <xsd:enumeration value="Egypt"/>
          <xsd:enumeration value="El Salvador"/>
          <xsd:enumeration value="Estonia"/>
          <xsd:enumeration value="Ethiopia"/>
          <xsd:enumeration value="Finland"/>
          <xsd:enumeration value="France"/>
          <xsd:enumeration value="Georgia"/>
          <xsd:enumeration value="Germany"/>
          <xsd:enumeration value="Ghana"/>
          <xsd:enumeration value="Greece"/>
          <xsd:enumeration value="Guatemala"/>
          <xsd:enumeration value="Honduras"/>
          <xsd:enumeration value="Hong Kong"/>
          <xsd:enumeration value="Hungary"/>
          <xsd:enumeration value="India"/>
          <xsd:enumeration value="Indonesia"/>
          <xsd:enumeration value="Ireland"/>
          <xsd:enumeration value="Israel"/>
          <xsd:enumeration value="Italy"/>
          <xsd:enumeration value="Ivory Coast"/>
          <xsd:enumeration value="Japan"/>
          <xsd:enumeration value="Jordan"/>
          <xsd:enumeration value="Kazakhstan"/>
          <xsd:enumeration value="Kenya"/>
          <xsd:enumeration value="Kuwait"/>
          <xsd:enumeration value="Kyrgystan"/>
          <xsd:enumeration value="Latvia"/>
          <xsd:enumeration value="Lebanon"/>
          <xsd:enumeration value="Libya"/>
          <xsd:enumeration value="Lithuania"/>
          <xsd:enumeration value="Macedonia"/>
          <xsd:enumeration value="Malaysia"/>
          <xsd:enumeration value="Mexico"/>
          <xsd:enumeration value="Moldova"/>
          <xsd:enumeration value="Mongolia"/>
          <xsd:enumeration value="Montenegro"/>
          <xsd:enumeration value="Morocco"/>
          <xsd:enumeration value="Multiple Countries"/>
          <xsd:enumeration value="N/A"/>
          <xsd:enumeration value="Namibia"/>
          <xsd:enumeration value="Nepal"/>
          <xsd:enumeration value="Netherlands, The"/>
          <xsd:enumeration value="New Zealand"/>
          <xsd:enumeration value="Nicaragua"/>
          <xsd:enumeration value="Nigeria"/>
          <xsd:enumeration value="Norway"/>
          <xsd:enumeration value="Oman"/>
          <xsd:enumeration value="Pakistan"/>
          <xsd:enumeration value="Panama"/>
          <xsd:enumeration value="Paraguay"/>
          <xsd:enumeration value="Peru"/>
          <xsd:enumeration value="Philippines"/>
          <xsd:enumeration value="Poland"/>
          <xsd:enumeration value="Portugal"/>
          <xsd:enumeration value="Puerto Rico"/>
          <xsd:enumeration value="Qatar"/>
          <xsd:enumeration value="Romania"/>
          <xsd:enumeration value="Russia"/>
          <xsd:enumeration value="Saudi Arabia"/>
          <xsd:enumeration value="Serbia"/>
          <xsd:enumeration value="Singapore"/>
          <xsd:enumeration value="Slovakia"/>
          <xsd:enumeration value="Slovenia"/>
          <xsd:enumeration value="South Africa"/>
          <xsd:enumeration value="South Korea"/>
          <xsd:enumeration value="Spain"/>
          <xsd:enumeration value="Sri Lanka"/>
          <xsd:enumeration value="Sweden"/>
          <xsd:enumeration value="Switzerland"/>
          <xsd:enumeration value="Syria"/>
          <xsd:enumeration value="Taiwan"/>
          <xsd:enumeration value="Tajikistan"/>
          <xsd:enumeration value="Tanzania"/>
          <xsd:enumeration value="Thailand"/>
          <xsd:enumeration value="Tunisia"/>
          <xsd:enumeration value="Turkemenistan"/>
          <xsd:enumeration value="Turkey"/>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restriction>
      </xsd:simpleType>
    </xsd:element>
    <xsd:element name="TopicTitle1" ma:index="14" nillable="true" ma:displayName="Topic" ma:format="RadioButtons" ma:internalName="TopicTitle1">
      <xsd:simpleType>
        <xsd:restriction base="dms:Choice">
          <xsd:enumeration value="Client-Related"/>
          <xsd:enumeration value="External Events"/>
          <xsd:enumeration value="HTML Email Instructions"/>
          <xsd:enumeration value="Internal Meeting Templates"/>
          <xsd:enumeration value="Policies/Guidelines"/>
          <xsd:enumeration value="Presentations"/>
          <xsd:enumeration value="Signatures/Stationer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B0C00C-CB0E-46F6-B3B1-7383DC20CD61}">
  <ds:schemaRefs>
    <ds:schemaRef ds:uri="http://schemas.microsoft.com/office/2006/documentManagement/types"/>
    <ds:schemaRef ds:uri="http://www.w3.org/XML/1998/namespace"/>
    <ds:schemaRef ds:uri="http://schemas.microsoft.com/office/2006/metadata/properties"/>
    <ds:schemaRef ds:uri="http://purl.org/dc/terms/"/>
    <ds:schemaRef ds:uri="2e8c896f-fd84-491a-bb16-fb60357350f9"/>
    <ds:schemaRef ds:uri="http://purl.org/dc/elements/1.1/"/>
    <ds:schemaRef ds:uri="http://schemas.openxmlformats.org/package/2006/metadata/core-properties"/>
    <ds:schemaRef ds:uri="http://schemas.microsoft.com/sharepoint/v3"/>
    <ds:schemaRef ds:uri="http://purl.org/dc/dcmitype/"/>
  </ds:schemaRefs>
</ds:datastoreItem>
</file>

<file path=customXml/itemProps2.xml><?xml version="1.0" encoding="utf-8"?>
<ds:datastoreItem xmlns:ds="http://schemas.openxmlformats.org/officeDocument/2006/customXml" ds:itemID="{8FBF7311-36EF-4857-9ABC-198E0F4311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8c896f-fd84-491a-bb16-fb60357350f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3EB9EAA-B75E-4282-9D37-E126E40158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21054</TotalTime>
  <Words>1076</Words>
  <Application>Microsoft Macintosh PowerPoint</Application>
  <PresentationFormat>On-screen Show (4:3)</PresentationFormat>
  <Paragraphs>293</Paragraphs>
  <Slides>20</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2007_2010_Multicolor_Standard_12_10_12</vt:lpstr>
      <vt:lpstr>think-cell Slide</vt:lpstr>
      <vt:lpstr>Understanding the digital ecosystem</vt:lpstr>
      <vt:lpstr>CONSUMERS SPEND 12 hours per month WITH DIGITAL video content</vt:lpstr>
      <vt:lpstr>Digital ratings</vt:lpstr>
      <vt:lpstr>PowerPoint Presentation</vt:lpstr>
      <vt:lpstr>Measurement scope</vt:lpstr>
      <vt:lpstr>Nielsen online campaign ratings</vt:lpstr>
      <vt:lpstr>US Marine Corps     optimize results</vt:lpstr>
      <vt:lpstr>XCR Example: Beverage company quantified unduplicated and incremental reach for campaign </vt:lpstr>
      <vt:lpstr>mobile ratings IN XCR</vt:lpstr>
      <vt:lpstr>Quantify your audiences: TV and digital </vt:lpstr>
      <vt:lpstr>Digital program ratings Overview</vt:lpstr>
      <vt:lpstr>Measurement scope</vt:lpstr>
      <vt:lpstr>Precision marketing</vt:lpstr>
      <vt:lpstr>Plan and Activate: Reach audiences that matter</vt:lpstr>
      <vt:lpstr>Programmatic</vt:lpstr>
      <vt:lpstr>In the Beginning, there were advertisers and publishers </vt:lpstr>
      <vt:lpstr>Ad Networks appeared, to aggregate inventory from multiple publishers</vt:lpstr>
      <vt:lpstr>Demand Side Platforms (DSPs) and Exchanges are aggregating even further</vt:lpstr>
      <vt:lpstr>Audience data underlies much of the ecosystem and enables aggregated buying → “programmatic buying”</vt:lpstr>
      <vt:lpstr>Questions?</vt:lpstr>
    </vt:vector>
  </TitlesOfParts>
  <Company>The Nielsen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Interior Slides with Photography</dc:title>
  <dc:creator>pantmi01</dc:creator>
  <dc:description>THIS IS THE IMAGE SLIDE</dc:description>
  <cp:lastModifiedBy>Charles Warner</cp:lastModifiedBy>
  <cp:revision>865</cp:revision>
  <cp:lastPrinted>2014-01-09T22:38:06Z</cp:lastPrinted>
  <dcterms:created xsi:type="dcterms:W3CDTF">2012-12-12T18:27:42Z</dcterms:created>
  <dcterms:modified xsi:type="dcterms:W3CDTF">2014-09-11T01:40:17Z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CoverInteriors_Standard_Compressed_150</vt:lpwstr>
  </property>
  <property fmtid="{D5CDD505-2E9C-101B-9397-08002B2CF9AE}" pid="3" name="SlideDescription">
    <vt:lpwstr>THIS IS THE IMAGE SLIDE</vt:lpwstr>
  </property>
  <property fmtid="{D5CDD505-2E9C-101B-9397-08002B2CF9AE}" pid="4" name="ContentTypeId">
    <vt:lpwstr>0x0101000538880B7CE533409105C259AF09F19A</vt:lpwstr>
  </property>
  <property fmtid="{D5CDD505-2E9C-101B-9397-08002B2CF9AE}" pid="5" name="Order">
    <vt:r8>8900</vt:r8>
  </property>
</Properties>
</file>